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5"/>
  </p:notesMasterIdLst>
  <p:sldIdLst>
    <p:sldId id="282" r:id="rId4"/>
    <p:sldId id="292" r:id="rId5"/>
    <p:sldId id="304" r:id="rId6"/>
    <p:sldId id="293" r:id="rId7"/>
    <p:sldId id="294" r:id="rId8"/>
    <p:sldId id="307" r:id="rId9"/>
    <p:sldId id="297" r:id="rId10"/>
    <p:sldId id="308" r:id="rId11"/>
    <p:sldId id="291" r:id="rId12"/>
    <p:sldId id="275" r:id="rId13"/>
    <p:sldId id="269" r:id="rId14"/>
    <p:sldId id="270" r:id="rId15"/>
    <p:sldId id="284" r:id="rId16"/>
    <p:sldId id="285" r:id="rId17"/>
    <p:sldId id="290" r:id="rId18"/>
    <p:sldId id="287" r:id="rId19"/>
    <p:sldId id="286" r:id="rId20"/>
    <p:sldId id="303" r:id="rId21"/>
    <p:sldId id="288" r:id="rId22"/>
    <p:sldId id="289" r:id="rId23"/>
    <p:sldId id="315" r:id="rId24"/>
    <p:sldId id="316" r:id="rId25"/>
    <p:sldId id="283" r:id="rId26"/>
    <p:sldId id="317" r:id="rId27"/>
    <p:sldId id="281" r:id="rId28"/>
    <p:sldId id="318" r:id="rId29"/>
    <p:sldId id="319" r:id="rId30"/>
    <p:sldId id="320" r:id="rId31"/>
    <p:sldId id="321" r:id="rId32"/>
    <p:sldId id="322" r:id="rId33"/>
    <p:sldId id="32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32" autoAdjust="0"/>
  </p:normalViewPr>
  <p:slideViewPr>
    <p:cSldViewPr>
      <p:cViewPr varScale="1">
        <p:scale>
          <a:sx n="108" d="100"/>
          <a:sy n="108" d="100"/>
        </p:scale>
        <p:origin x="1302" y="108"/>
      </p:cViewPr>
      <p:guideLst/>
    </p:cSldViewPr>
  </p:slideViewPr>
  <p:outlineViewPr>
    <p:cViewPr>
      <p:scale>
        <a:sx n="33" d="100"/>
        <a:sy n="33" d="100"/>
      </p:scale>
      <p:origin x="0" y="-1323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B7694-BBC7-46E4-9336-5BAEFB411BE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9DB25-6975-4384-B048-F41C0D81FA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9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9DB25-6975-4384-B048-F41C0D81FAE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1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1322E-1E09-4CF8-A537-7B1DD1D45A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1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2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8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946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18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77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812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95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98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10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0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09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30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969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39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5AC7D-1580-4E50-A256-187C5683509C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41DD0-CAD6-4DA4-8D2A-A31F239D9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58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00E4D-333E-48F1-989E-D3C368DBFAEE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28882-E6B6-46CA-923F-524F31FED5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46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F6845-3B1B-4BEF-9858-891F56958366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40917-5EF0-4F17-A812-FBC4D21E66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6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BC6C97-A4A1-4039-A79D-2EED7EEA4D04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180A5-4D61-41C7-B357-ACAF2513B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540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1F916-ECF8-49D9-BC57-4C46491FDD1A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3817A-ED3F-4848-A770-8027E5B42D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559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FF45-B54E-4B69-9875-9A8EE1E82319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15A87-0349-4584-8D59-467CE0754E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834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52DE2-E85E-465F-B907-53AC9385D68A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32D43-7C95-40B5-8A36-5F20EB76E6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8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298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63CC80-1EEE-4BB6-AE43-E777F1EDB55C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A6F2E-CFB0-4072-99E7-108121F10E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803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8EFAE0-4429-4ED5-AC43-5412B0D01678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6860D5-1328-4722-AD99-E09A7E2DC0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8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8DC1-5C31-4844-B6D2-86F148769ED7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02740-A847-4EFF-8E01-609AE78A42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095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B05B9-D995-4C32-9B8F-E72ADF207706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A997E-F56D-4563-BBF0-14FB4EA247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6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4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5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9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8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3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C00CD-9510-4545-B528-25FA29C41ED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92695-C53B-4F03-B9E7-F9A1D087C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5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1DC00CD-9510-4545-B528-25FA29C41ED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1/29/2024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D192695-C53B-4F03-B9E7-F9A1D087CEE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8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42C5C37-C16A-4FC6-A7A8-1750D71C4186}" type="datetimeFigureOut">
              <a:rPr lang="en-US"/>
              <a:pPr>
                <a:defRPr/>
              </a:pPr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C3C27FC-ADD5-4CF9-AE14-7ADD358D91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3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12" Type="http://schemas.openxmlformats.org/officeDocument/2006/relationships/image" Target="../media/image9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.jpeg"/><Relationship Id="rId10" Type="http://schemas.openxmlformats.org/officeDocument/2006/relationships/image" Target="../media/image7.jpeg"/><Relationship Id="rId4" Type="http://schemas.openxmlformats.org/officeDocument/2006/relationships/image" Target="../media/image1.png"/><Relationship Id="rId9" Type="http://schemas.openxmlformats.org/officeDocument/2006/relationships/image" Target="../media/image6.jpeg"/><Relationship Id="rId1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20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Symphonie Fantastique Dies Ira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939727" y="5526579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5999" y="6409080"/>
            <a:ext cx="5653727" cy="369332"/>
          </a:xfrm>
          <a:prstGeom prst="rect">
            <a:avLst/>
          </a:prstGeo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/>
          <a:p>
            <a:r>
              <a:rPr lang="en-US" b="1" i="1" dirty="0">
                <a:latin typeface="Britannic Bold" panose="020B0903060703020204" pitchFamily="34" charset="0"/>
              </a:rPr>
              <a:t>Audio Berlioz, Dies Irae from </a:t>
            </a:r>
            <a:r>
              <a:rPr lang="en-US" b="1" dirty="0">
                <a:latin typeface="Britannic Bold" panose="020B0903060703020204" pitchFamily="34" charset="0"/>
              </a:rPr>
              <a:t>Symphonie Fantastique</a:t>
            </a:r>
            <a:endParaRPr lang="en-US" b="1" i="1" dirty="0">
              <a:latin typeface="Britannic Bold" panose="020B09030607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3581400"/>
            <a:ext cx="6324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9" y="106433"/>
            <a:ext cx="2170662" cy="18288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01" y="116569"/>
            <a:ext cx="1753766" cy="18288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Picture 2" descr="Image result for mephistophel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428" y="123483"/>
            <a:ext cx="1436912" cy="18288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116569"/>
            <a:ext cx="1726967" cy="19202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6" descr="Image result for the fallen ange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21" y="4061327"/>
            <a:ext cx="2103120" cy="22242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mephistophel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3" y="2230800"/>
            <a:ext cx="1872942" cy="20116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8" y="2085368"/>
            <a:ext cx="2349472" cy="18288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2696740" y="2057400"/>
            <a:ext cx="4038600" cy="2677656"/>
          </a:xfrm>
          <a:prstGeom prst="rect">
            <a:avLst/>
          </a:prstGeom>
          <a:solidFill>
            <a:srgbClr val="FD7049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latin typeface="Britannic Bold" panose="020B0903060703020204" pitchFamily="34" charset="0"/>
              </a:rPr>
              <a:t>THE CHANGING FACE OF THE DEVIL</a:t>
            </a:r>
          </a:p>
          <a:p>
            <a:pPr algn="ctr"/>
            <a:r>
              <a:rPr lang="en-US" sz="2400" dirty="0">
                <a:latin typeface="Britannic Bold" panose="020B0903060703020204" pitchFamily="34" charset="0"/>
              </a:rPr>
              <a:t>Fallen Angel</a:t>
            </a:r>
          </a:p>
          <a:p>
            <a:pPr algn="ctr"/>
            <a:r>
              <a:rPr lang="en-US" sz="2400" dirty="0">
                <a:latin typeface="Britannic Bold" panose="020B0903060703020204" pitchFamily="34" charset="0"/>
              </a:rPr>
              <a:t>Beast; Monster</a:t>
            </a:r>
          </a:p>
          <a:p>
            <a:pPr algn="ctr"/>
            <a:r>
              <a:rPr lang="en-US" sz="2400" dirty="0">
                <a:latin typeface="Britannic Bold" panose="020B0903060703020204" pitchFamily="34" charset="0"/>
              </a:rPr>
              <a:t>Traveling Scholar</a:t>
            </a:r>
          </a:p>
          <a:p>
            <a:pPr algn="ctr"/>
            <a:r>
              <a:rPr lang="en-US" sz="2400" dirty="0">
                <a:latin typeface="Britannic Bold" panose="020B0903060703020204" pitchFamily="34" charset="0"/>
              </a:rPr>
              <a:t>Man of Wealth &amp; Taste</a:t>
            </a:r>
          </a:p>
          <a:p>
            <a:pPr algn="ctr"/>
            <a:r>
              <a:rPr lang="en-US" sz="2400" dirty="0">
                <a:latin typeface="Britannic Bold" panose="020B0903060703020204" pitchFamily="34" charset="0"/>
              </a:rPr>
              <a:t>Man of Power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95" y="4913959"/>
            <a:ext cx="1501540" cy="118872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050" name="Picture 2" descr="Devil Obama by Muuka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60" y="4907280"/>
            <a:ext cx="938464" cy="11887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den &amp; the devil Blank Template - Imgflip">
            <a:extLst>
              <a:ext uri="{FF2B5EF4-FFF2-40B4-BE49-F238E27FC236}">
                <a16:creationId xmlns:a16="http://schemas.microsoft.com/office/drawing/2014/main" id="{F47FB3E5-A733-4897-9B5D-145BCB8A7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932219"/>
            <a:ext cx="1484423" cy="11887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6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626" y="5943600"/>
            <a:ext cx="4038601" cy="646331"/>
          </a:xfrm>
          <a:prstGeom prst="rect">
            <a:avLst/>
          </a:prstGeo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/>
          <a:p>
            <a:r>
              <a:rPr lang="en-US" b="1" i="1" dirty="0">
                <a:latin typeface="Britannic Bold" panose="020B0903060703020204" pitchFamily="34" charset="0"/>
              </a:rPr>
              <a:t>Mephistopheles appears to Faust</a:t>
            </a:r>
          </a:p>
          <a:p>
            <a:r>
              <a:rPr lang="en-US" b="1" dirty="0">
                <a:latin typeface="Britannic Bold" panose="020B0903060703020204" pitchFamily="34" charset="0"/>
              </a:rPr>
              <a:t>by Eugene Delacroix, 1827/28</a:t>
            </a:r>
          </a:p>
        </p:txBody>
      </p:sp>
      <p:sp>
        <p:nvSpPr>
          <p:cNvPr id="4" name="AutoShape 2" descr="data:image/jpeg;base64,/9j/4AAQSkZJRgABAQAAAQABAAD/2wCEAAkGBhQSERUTExQWFRUVGSAXGRgXGBwYGhoaGBgaHhocHBccGyYgGBokGxgYIi8gJScpLS0sGB4xNTAqNSYrLSkBCQoKDgwOGg8PGiokHyQsLCwsLCwsLCwsLCwsLCwpLCwsLCwsLCwsLCwsLCwsLCwsLCwsLCwpLCwsLCwsLCwsLP/AABEIAPUAzgMBIgACEQEDEQH/xAAbAAACAwEBAQAAAAAAAAAAAAADBAIFBgEAB//EAEAQAAECBAMGAwcDAgQGAwEAAAECEQADITEEEkEFUWFxgfAikaEGEzJCscHRUuHxFCMVYpKyBzNyc4KiJEPSNP/EABoBAAMBAQEBAAAAAAAAAAAAAAIDBAEFAAb/xAAqEQACAgICAgIBBAIDAQAAAAAAAQIRAyESMQRBEyJRMmFxgRQjQpGhBf/aAAwDAQACEQMRAD8A+NkR3pHdYZwElBX/AHHCKgqFGJSop/8AYDTSBMBzlEtYAADcHCUjzIAffEvhIL6Ag76/UEXj0ydmSkV8Li9w5U/mpXRqCpMsPJ954QwUDRzQv96AdYxh3b0dweKKCpvmSU8szOfqORIi92XsBbIXNzSkTQ8lZAZawfCN4STQLIAdmeKORO9ytToSpQolRKmSoF8ycpAVamZxwh6Vtgm5Smr5AMqBoGA1AOtQ13NRn1odhaTps2OIWcNLXUJTMyqSA7IKxME0JQ1AZkkqCbAKIDVjF7R2qVEsXOpJ/fdrzgG0NoqVRxTdew5UpbRzwhF6Wqde99PIQuGLfJh5fIpcIkit9e/KD+5GZO4gedvxAEoPnDKDalm/Pq0MkKx77OYiQAWYhoXQioYPr5VPRoaDqUwHLfp62i8wey0JBzsVM4rXNRgPlAFXUX3NUCAcuK2ULE5y0Un9OFJLGwqLM9je3kxLaiE5uFamv7bo0KUJUlQ+dKqjTLlcKtXxOP5AihxQyqUHoT57j1eCi7E5YpAEyuPnbzjzX7t2IkpT99I8gb9ezDCf+Aah32I6OkXe0tnoTLllJJmFIK0kgs6EqpYhsygUlIbKWKgXhfA7JzZg4tQ8cybBr1aljA8kH8bsrjMcN320dlSjcgtvq1GevBx5iGTgCZmQXKsgcMxNLc3h6RsoKAAUz2KqB6OD+kjMhzxNxHrSPRxybA4TCAhzZnNHo7WHU6UHKOTsMWpbpY6HlrDuy1ApUFFkgOQQKkF2rRnAJ4Di8PYpOULWrRhmIBIawG40tR3JFAWU5Uy+GJONlIhDMLa/WFZ+JKqabtN30hnFTabnGlr/AE/MVzwcY+yfLOtI6Y0fsGP/AJKv+0r/AHy4zQjTewf/APSr/tK/3ohhMnZnlCsGwYTUKcPYgPXQHhd2r5xFKasOOrfWjQIKjwK0FyC5PhDC4Jq5pWtqnTNUWcSb8I4lZ0OjfU+T/WDYCWorGUOp3DDdHjVtnJzhSg9uBAJBalOtWtvpHcPhlqBUlClBLOQCQHdnIt8J8jFpt3DoAlLTTPLSVCqmWklEzxMzlSSphQAjWJYHB/2cxspQSKZXICiQlT3DoJDVcVu4t0hkcfJis7YsyXmChlOVylleEOGCswceLKPLqNOypmcy1DKUqykKoQRd0tmBpVxox3RdZwmVmKQwIQzk3zKe9KA8xn62vsviUJne8VTKkAlKXZSgMgCQ1AyySLuBpRMsrSbosj4sG1sq8B7PzMpUJSlByknIpQGX4gA1wS7UuDSBDYk5awkJSCXAq1Q79aEbnj6eMZJSuZKKVkg3yApy0UqhUCkvmqzjKWdozWN2mmUt8qitK1JDijlSnAN6AsfCa7nDyLNKT0itYYpGW2TORLDqCyoFnSxYVLXvffQG0Wap8nIg1SlyD4iSo5QSSS+apPr1o5uIClFWUATCSwDsSf1XUGJ66WMJy57m9BS2mtLHWkPcL2AskYqmW82eM2ZJLAAPRjRi+Z34CjMDeAJxNXSBnLutwSQTuslL8NTUuAPe/wA6sti9iWBdqO3h7rEcdh/dAOoFW5iDzLswqPXhGrWj0lyuRXzMKCWCamwTp6mnGATVgZQFZgBxYElyA+jm4o7tvPZ+IJcGxqz/AF3xpthexAxUlK3OZVXSyhcDKQHYgFJIZ6s2ofy4q5HPkuTqKMpLnlx36Q3I2iUkkCpAD+R+0XWL/wCHGJQojwKAD5g7G/BnoaPo9RCE32Wmp+JLc2/JY1Fj5hyM5QfsxRyL0VqsRmW9gVcmqNBwAtF/hcLlGWYWypUWCi5Vlc1NAcrU/wAuovQ/0hBs2u83OnFnbUMdRDs7ELVlKVgsCGsQDcm4U5JdiT0Aj0t0HibVtiUqaXrZ/J6G3P0g83EqUxPQM49aNA0SFZjwueA42OvPR4nPkqQAGZxfz3HnfyjXQK5V7oWn0LCF2MGmocnuuvrExh3SGarmzMz/ADNUU367zBoTJNsXSI0/sKP/AJB/7Sv98uM4E7/x6RpvYwhM8k0/tq/3oj17ChHTM9PXVhz+rV9YX778of8A6fOgqF0qCQkkV94FM1al0j62hEnXf3ujRcuz0tTburEeUWns/JzTRLsVlmJIBIJKQdLgU1NqtFW8OYVJYkAlTgjUf5qXJcprwPBsl0Fj/VY9tLChKlEVScxGWoIchwfmFi9oWnSlCQ4AypmCtHzKSCzO5DId2/TWsSnKXMI8PUCuoJvuJ8ho0L4iaW924KQrNwJZnHCkAv3HzSttFpKTM/p3UU5SpKiPEW/5glqWR8LurKKkhTszEm9l9o5DMUofE3iFWosG9C+dyLsLEPCkvEApVKVUqUhWYm5T7wHiXzsC2kewyxKWTQhQsKg5VgjSg8NeujwEkmmh+PlFqTfRuU+0pmKnAqd2ULiodjRnIzNo7iwcnLTMBMxOJWkAskLWaHwpFfgFcxdIFRVQD6xXSJwBU1RZyK2AdtDTSNb7MbR9yZkwI8UxTVLFKHJDsczeIF2Pwj9LxNx+NNx7KnNTSQlivY3JJ9+Z7IVWqCFlwCBlSsv8xO7Kb2jJJl5iCGqASASyd4Lp4aO1A5Mbra21SJCpNVKUtg4okEKFCTbKVihIqasQ2bk7LGV+OgJIelW0dJHXjDMc5JPmKyY1KX16EFPWh+lC2pFK971sRMJJDAUHGnPW94vpGy8wo+5spccKEl/K8KL2SZbnK4uC488zV/aDU0wZ45Ud2JOkIlqK5fvZpU1R4UghkgEkAKJzOWoEpY/EDzDY44eYSkKlKZlVoWLKcJACk5gpmdtC4eF508I/tpyKScpV4SMxYFSX3BRyuP0UIBLoT57tRgkMBXTnq1KNQCghnGybnxSRtcb7eLUMq5pdJPhCAWLGpUyCLn4Vm7RQz/aMrVWtdW11d6HjevxRSzMynUQb7jpFoNlJKXC8qhdJD9SaVctZmAZ4D44RDWXLO+PQ/jMCqbkUhOoDEAK8SXO9gkipJNFAsIljMHOkpBUKmjpL5WIuc1KENdwaM0TnbTUZQGUqKU5X+IFTEuRQ6qL1oVQhtjahmkLyEJBUxrR1OK2ArQc4CPJj8jjG3e9A04oJdJDC3TUU1t96QCbiFH4icpN2ruP1tytApYK1MC3zeSXu14ew2OEtLXBJzUIfnXS4hjVdCVJy03or0LcsBU0A0uC99w6awcYQhJFHoaV8JBb6iGsFs0JJmEpKGJSUk0IKTUX+F011UOcRDIa1QaU0oa3Gv1rGuX4Nhjf/ADK1cogsefOHMJNIU/A/URDEnMp9GGvd6nrHJAr+OkbZ5RSbSFpniIF/lBrSvDrvvygHLvnBpqrj99O6wIM/CGnPl2SkKZQLJLF2UwBbfUUpvizVt90gCWkEagAVJd2AAGtAGoBvJp3776xIJpwHDmdL2MY1ZsZNdDUzHqLMSG4nTrxPdpy9oqSAAB4S7tWjAOAWpvu5vCKUO3fC2544KFraHz16iPUE5ysslbRfIWYoYjpvL2IJeIf1AJBI3Eh+L679/wC7o5YIqUYykb8jD560La+UNS9qzAkpBGUhvhDtWj8aiKwCJlB+v2jGkEpS9GhwO3UkKE8Ehj8ADqLpDVcIoDUBnagaO4z2gBGSUgIQ7gbm+arlUyp8Sn0AAZhnCYGVGA+NN2NWeS0bHD7TRMIAZyQ4s5erc6WqDAtoYkIlkgA1o4qR8wOUgtYioMZWTNyqSrcQfIw3j8YpQSgsG+5+lBpAfDTVDv8AJ5RdnEYZVwGcu1W9SYLLw51lJVzK/PwqHekVywoKKVOCHBB0IuPSJAlszli/o3rUQ6mS84/hj6MNMAYAg+X8RKSpYPiTUN+kFtxeivLrCas1fE4e7liz2Pr1gKpx+sZxYSyxTtWXs7FUfxbnF9zFrjTi/Gnf8QUapSocSkA/6ra6g3jP546mZGfGH/k76LFCCpTqYChuATS27mTrHUFQ1SebH6xXFdo8hUbxYv5UWE3EEhvABqEhnff+LDdAwg0r6feFUqLwWVcR6qCU+bDKvDOFSxchwR9T009CIWF6v07vB8Omn475wJVBboRnSWvvIuNG0uOB1ruLBmcARQX3sHNrZnbdxi8mbDWpy6EBJAZSiHzKylg1WZ1bhlJuHRl7JXnUlSSCkLJchLFCVODmFKpNLw1NM50oST6ESRlL3puGpfSpqPKJSJ5FPl1HMFOnAmCz9mLTRSSKPZ6OBo7XAq1SI6jATBdC6lh4VVO61VVBaNsFRYM1y1LAM3UkgcHJPMkx2UKuQ9ee/RwdbvoIZl4A0KwUIJylZBZJdi7VpWnBoCjDmrgjLQvoQ9OdD5GMsLjskiUSoEi7nhrbezGHZGHDgFm5UZyD9H6RHC4WoKqJcUdiah/seRFaiLHA4YpVmfQs2jgh30u99dIVOVFWHHvonJ2QhUsEjxHXf0716LT9nIljxVFWBcK5Ai45ij3rEMRi1yyQFqU3Fx5GnZ4wXA7OXiHWpRH6Xq97C7U03RP9o/ZvR1nLDJKMIfZAl7PS1O3gE/ZjDpvh2SCjwKHw63GUs3SvbQ0qU4Lt6Hu0bzaJ5Yov0Z5eEraPYrCFTMKgANvuKcXi4GDLW+79/eJIl5Fb2L/FuVz9eMM+Qn+BUykXgSlSgXzOpJ+h+8dThGDPralyB9mi4ThyWevPlX+YPKwIBtU93a9rbxHnmPLxUZ44QmvR6359YDMw+vfrGpmbPOgoeD7vzAF4D5WO+zG4Gvk3CPLMBLxTLFFImJb6370eLtWCTmNOFCb33neC0JY7DtYEWPGoejafYw1TsnlgcVYggcYmhMMSsIXpX0gqZP7xrkjI4mA9y8TQIYa0AG+F3ZRHGkzwvDSRbf3xgEpH1hmUa6df5jGVQj2OYjFFRKvEokuSsOHciiXObzYORlZhAJ62B4gpZrixJalKMBwtaKxWPU1x5D69TAhiVUqz8BwtThBqLIpZY+i/kzM+UqUkKDqAUU1KkhmBIdSSBv3gUZUsBtBSQuUGKVAZszKsUqJLiozJFDS4Yu8U2F2xNlnwq1q7HhUEMfKLPDzFLZSyAVIf4QkMCpIoAyna/PdASi0MhOM6Q6hBKJstJuEkoepst2T8VBXSqdWEVpwxlL0IqXBBCg4cOCbEEEDi96OzMerwZVKBRXMTmJUVBRfm48I32JqbHZ3stOUn4ctHHvCAanUGwoDX1eA5qC2xjg5S0ivkIe9BmBqHZqkb2eg3u8MTVZBmNGBuGb868a8onjtnz5DJKUjMaEDMC7BnrVyKFi5G+KTF4iYVCWsO5YJygEm1ABU1gY/froZKSxrrYTZqFLmZgHAFWowo55u3kX46XBSpU6XLlpUpNKpDVZrZjQu/w1qKQ77NbCR7jMFBZKHIBs7E0d6VoRGbx6Eypi0+EpL0IBqAbahn0vCJTWSTivRZi/1R5P2ExMlJxExCSD8yTfMkgHTVlbtDDUqQEskaAPwsBVx94q9koJxAo4fdZtH1DNxvGlQgGtyd9ah3NrMT6x7I+OgY/bYv/RjQN517JgK8JvHn13m9NNOsXSZRpo4HrVqm5NH5dVZsxcty12GViaGrPnYXcpZLwqM2xygiqODY0TfXoK8dR5QT3ILbif5AowNt1jWPYXFylKVmnJASHLDMpRdh7tPzqL00Y1hXE7alIUaLS3ykAkXZyDlJtWHKM36ESnCLq0WBlMD4QKV80kB2t+To7rzZuVTeJm4Pd77yAlv2isPtAonwpAAuVEqoN9QILJ22hZAKSlyzvSvKo0sDe0F8c16B+bHLVhZeFB8QDNWpd7sPoKDnwqscgu7GrEPcuEl9LggvF3iZpSg5XFDS2oATQvrXnWKWbNJBBBy3rr1tqWFW4weN+xeWKWhdJAG40LV1ZvTfCypprD9Gtu6t0H1eEplC0NiyWapHgon7993jqhE5UogEkdm3fKCIS+nf8R5sdjhaPSkFrGv3gkq/pv8AqIktgK999vEcML6QNlNVSKtR+/qOHdI4gEltbDrEi9Se98TSGNd3qf5iqziNewSl5jmYVJNOJBtoKxdbO0QikxVegsAX4DR69YqZUl2FKlu66fePr3sx/wAP0ECbOmKQoBKvkCUlSLHMPEchBoWGYCrOEZ5qK2P8dVtlTgPZn3TLWtWYfpllrMQFqLtdiBXQ3B0aWSguFJIdyWoCa16h7mGNrYObKlKWlaTLl1VnlusgKUlwQWIAS9WoQN4OMx3tB75wn4Aa5fIEBtABV45ElPK9naxceOi89oJ6TKYKIBTmDsHASogtVvSioaw8kNYLCnSUqCVBwzUJ3EW38IxuP2iZiywLAZGocqWZKXAFWqeXGN77MTsqZRa3iy1di4P/AJZDQQM4PGlbGOS46Vny32l9nl4PEH3eZCT4panILPZ3fMkgjizxWKSVl5hc7/2j7ztXAoxCTLWkKQXINCQSSQpJHwh1AAG4ZwwMfMvav2XErKqSAyfCUMyjlJIUKly1+QIesdDF5KlUZd/k5MsEmnKK13RlMPOVKIMtZQeVDvFaHS8anY+30ziEKCUrZgA+VTbuNbbhfQY+eph4Xe/QMB6vWAJnMcwLEGjebvvB+sUzxKa2Ix+Q8Utdfg+uSbBqP3uFWI8wbiK7H4QKRMpUpItU5wzA9Td69YR2N7QCdLFs6fiTwF1aUtwqx4i21tHJLej5gRuajjhQNajaUjmxxyjOvZ23OEocvRQ7Z2YJXu2KlZkucwGdLKIILEgiho9N5iqKy+tONgNI1WCmDF5vAHQKOogAFzd7AnQEnS5eqxns5PlJVOKCqWi6yGS6jYFQ8Zr8r67njowyepdnJ8jBx+8OmIZ3SPppb897wTFd9N/SPHEljv8AwP4gGaGpEjkarZ20ROllCrtXixuANczOPLgD/DVHgKCv+YVb08xziv2Al5jB6JJ9APvF8Eu4qxA+rsDv+jxLNcJOjp4ZfJBOQivAZU1LW0oS1qVGtfy8VkyWH5kuHtu+kaLEtxdwRUsHF3Zizeg3xQYyWxDC/nX7+EjrG43ZuaKS0QYkNB5CN3WF0mzboZk0FO7wTQzFRHFnTrHpVG5RFdTd6fanfGJzSARy7+8e/YN7bZWKXHSqvfE/X6wNffkY8FWaKqOFy9FlsAD+okgglOcEjgCCdNyesfasDtGYJ6knKrOrOlQILumoc0DZSd1m+Ex8V2IDmChcAl608JGmjkesbXA+1jNnlqSUpIzAkVUkCgOUhwSb0BLEPHP8pOT0dHxorhs0Htb7RrExKikmUVAywpVFZFNmUGqXCiAHah3xWS9pyC+aXLU4OuRRuR4hWtn5Rnvan2wE1AlpSMw+ZgybVF3NwHoBapLZKWiZNV8yj1PM8rndesBDxeUbloa/Ljj+kFZ9XlqwEuYgKCUoPiDqWsFRNXS7gJsHH6of2xtmXJRLVJyqBXQguCGJUnNnIcgWLEXjE+z3squdLBqEgsFFTIJOqAxKrFywFNYUw0hRxM6WRmCQqWcnw+FSQ/IlyDv6QDwRbdu6Hxy01Z9CxGMM5I90oBTMkqQhQLhwDmSrKSSzuzqAN3GZ/qlnKlYZnKiEhAHwk0SMuhJ4APA5U3KCkEpJfO5od4CszEOLDcN0KY9VB4gQLBxcihdnepcioe8BCCWh6nwdroX23sJM2X7yWgJUFFRZ/GlyapFARoQ1CQatGQUgpJ3sbaU9L+ojRzttKcpXpmGZiXDeFw9Ks5DaOIT2bsubipnupIcublgE8T8oYn/Ud7R0cblCP3ejj+RCGSV41srcLiTLIUD4klx+7aGo7EH2zjzNmEp+EW38T3uEanbX/DhUmWFS1ZwgPMJID2fIkOWABdzbkYoJmLRLlS05AVkHNeqXLgsRUs1xR7RkckMjUo7B+OcIuMnSL72LxuHlJJWmZMWS5loQ4YMQ6itIV4iGSNd8E9tvaj+t92jKpEqX8SaElbFyWcZUp8IGjknhmJO18oyAsgu4CBuIvU2NzapaF5yzQuCLuGtyemsb8S5cjHkuNMBPQH8Lt3xtT0gRDGsEzm4a/WvYiEy/fb1h6JZb6LDY8wJVXUEPpe/p6xoFDn2wHT8Rj0Fou8BtQNlV57+B+x5boRlhe0W+NmS+rLRaaXfXSm+m8Pev1irxSaubjTcW48usWEqY17Xp6t+OEJ4+hFK1zMx+sJjdls3oREoqBO48rwwlm6P33viUhbHRw+6tfp3uiM9Om8fUwb7NxajZDDy3I9ftHsUfEWtB8LLypJZ3H4NujcjCs010jV+oZNcce/ZVzrfTvqYijvto8sH0+o/ESlEvR/4tFdnzyVsu/ZySCovYJ5/OnQXLJMN43GDKpRbOWLAD4gU5gdTm+JzetKBldjHKCai1bMRm1eg8QDauBwKe1J7KDXar23hx1BHbzVczoc+GIrp0x/rXf/Pd4sJU1apYQFBCVOFBNCq3xHUF2Af5TSsVoQ5bu0PSVZSx+HQ9fzDpEmFW7fRrJftVPSlCVLMtUnMULT/9hCSAmYCSFfCkPT1cE2ftcGep5YBVLKDQoUFAlagpJPiBceI1tdmiuEkZGpYkEGzOx+sKJQZk1alzJkwtmKlvmzUq5zOHKt9CPhJIEsVFpnVy43Cca3Zt9q/06AmYVBOYEuj9SiEhnstR+LxUHiLliW9j7GkTpSiQsEEpKM7B8qbZQHDGlHY6x8+xe0VAgKV7yjEElVHLAubh6FqeGNnsHbwJC0upJPjAooO5LOaqBzEbwoisTZcUow+rCxz5vi/+i4/wTDSi8uRKBDeJSfeHR/jJews0WeFyJLpQgKNylKQVDcSGdvvHJhSQ6WLjM4cuLgvuY8d4vXgRlNOd+r+mprWOZKUn2yuMYVpHZ83K6g5SfTe5+/KPjftZKfGT2DNMUABa5oG3BvDutH2dSHSWetxR28rjt7H5D7a4BcrFzncBaitL2WlVUtcEgHLwbzu/+e/syLzf0JFGvKkVyk6sCW56D97QJCx+fzHZ8xyXGU8KeesLgNu7EdpI483Qxm17vHClz331iCRBstRy76x4zsiDT8cjxjhVa8Slg99fxAyI8YxvDY0p4jUGx6RYS8SmYWAruu/LfyuIpCBBpI417/eAlBMfjyyWi6wssOXsKN+/L68YPjZHiIbryJhXAzXLa/W9ecP41Yzf9VacyYjlakdzxUpQbEMStgB3SsJrNOv2ieJW55UEBmCg15dfxDooTnnbYkKw1IQxff8AZn5boDkbhTv0i02LVRmaJHhJr4gC1xZKUuK3CeMPk9HKxRtpDElAlJUJgZTUynxDMC4V+n5QUnxAO4Bipxk7MA8sOAPHqXKqkhs5JtmdsrVaG5+PzeEMBRiA7sdXrbpW2semnM5VVQS7u4LgVq4dwbXbkRkTciT0itkJ14fUj94ttj7PC82b9Lg7uXe+K2UQ5FTSlOI+1Ooi82OP7auLac++sLzNpaKfAgpS2IpnFDgksH8NWtu05x2ViwkeEVKWWSTVRVMqHN8hQNzpeObWQykka3vcNq3KF5KK1oKF+Fn5X7EaqcbMyScctL0FmDxEk1evfB4dwOPKAk18zoauXo93DtxqDXKWfp635mpEexSyjwqBCgbEFJsd/EDSN43oW58XaPqXsv7RJngCpJpW5NHHBVXYM53ZnTpU5UjMGyir3obtu1oQGZmtHw3YeO90ty4Sq5BsaMRS93GoJj6bsL2iE1JlzCErDu9UkAVUDVxluLUCrExyvK8ZxdxLsGZZFv8AssZ23kJDkEDe+/1TVw2+Mr7fYVOIkJWliqVUH/LZSbli+U80kaiLbamHMs56qSKMCcw3115OBSx0y/tRjUe5QUKScylKmS/nzg5UlVHCW3t4i9bpHxsf3UolflfGsLtGJXONQa6MbjfxERXfr9aweRhFzlskZlHeQPMmg67tYvsL7HhJeatwztK//Sks1C5bQ3jtOSj2fOKEpdFAhLitv3H204xx4ufaSSiWZctCcuVJcO5uRdq1B333CKghhyrGRlyVhTjwfENIklQJGgf7Dma2HPSBTKdYsMIAEUuQqpFtwzO1WJpW13oAYVSh8BPJJLbrDlHr2G4aQlLTvgwLMe+7ecGTgF1AlzK/5FOz8u6R3/D5mqFgWqlrkakUjW0ZGD9IYwAGYq/TQcSePKGpZfxHd39oXSnIG1A+prbunCJYhfgaxF+oiWW2dnB9Ib/n+xeaKwOZOKWILG0EQp4HNRmb78/4hseyfJuNr2JEsXrFjIVllMW8RFxZ7tuOVobn4RM2W6g02X4FkAA3JQVAAO6aPfw3sITxUtkpSG8O5qADnXfTjBtp6RHGDhbf9B5BSouQ3HW53m/Ktb2hjFSQlTitr60u3p66xWCcm3KvQ6eUFn416Ja306n+OEA4uxkZxrYAyQFgi27ppuDt5xa7PWwI4Aeo9GBhOZVIOUhi7nUMBR79OHQ+HRcvYON9j9/Joye1sd4zUZ6B7YIZL3cnow3b4Rwi78awfaqqgcO/QQii+7+PtDIL6US55/72zT+y2ESVzFrITkAIUSAxVMQHDg/KVB2o4L0jYTS6F0zj4QClmcrV4s6CkMAVkk0DmMd7NrU6yk1ygEM9SpNw4cs9OY1MaiQkNqlvDRSrKJPwZGI/ti+oKqj4UyVu2E5V0Bxmx8KpH/JUhRU/hyJIcuSxTVstQS4rvANJjsAuQykKzBBFSkBSaskMScwLhlcQCKpfTSpYLAZSBQJzJDAeFIceEsl2omhLZvhj2NwdCkpDn3iQC6wwlJUUqUDbM4JDAVJvAp1pmpvtAtkbaEyX/c8JTRywAb5SSRSrh+pLVq9u41OKGRAolVJhACi2dykEhTMD4aVBFw0ODZYQVgJ8JSo5XKWYEgCYotmKSkgPRyMxA8I5ErMwSAnMtCE+EJHjUkIKQgsB8BcWc2ygKGOCMZcx0/Kco8F/YvhZMsBUtJAQkVoUkq+Fin3hKiQASGJppcC2kmXLzFQvZwynJVd3KiwvZ6kn5rdeIVlLOkMWIUoggzCUBsyEv410H6SMoame9pJ/gLvowIIYk7jwQeAzcasttkyVKzN4+fnVmLUADsN6jYd0jsuYAXIcVLU0qOYF2hSpPOCgXiilVCE23ZZp2gVWAfQtrzpv5Ryfj9GFDxsGAq+4DzhXBFqg2O4H0N4d2b7PzJ5oAlGq1UFC1NVWamt2hb4rspUptKu2BGN4J4a3tD2z5ylrA92Dm8H6aK8LORS+r8otk+zMtFADOULqPhQDqzFjyfWH8JgyD8CUgXCRWxNV7zUOYnlmj6LcWHJf2ZlcRLdSaaOWtc2Ggsz/AGiE4U49/uYZxmH90sjQBhva4flCS5lhBLY3UU0wEh7DuhjuGV4uhvzEeKGqDr9ucQwodR71hyI3apDn9RlVnSo5S6DvyF8hpZSTatPAxiM+jsKdl+VdOkIpxxKQhVg6T/0n8Fi28cYLJWWd7Mnzdj6N/p6G4knOzysSoGrEM9QbPwIeCLxa3ukNuS3fWF1AtTXvlvD/AHiExFQdD1av5enA2jaTB5tBJuLUo/E/EU3bqNFphi1NcoArdxQd8ISkzUrCzMJzBKEoy5QC3hqWYgJA0c79YMJyUgKCl5nJALMzsDnC9avQjjWBnEdgy07YnjyymFWDPzH5Jhd6wztBAejnUlwp6XBFgz3ryhZOveog10T5Hc2zQezQ/wCYHagqdAFPvG4E1fwWMX+GxSkUdTNUZQkEmWlw+VLZVKKSkWAq7l8xslSfdzHUQ6kOAA5AUSQDoWe5ajmwjRqYCzFQSczoHzP4Xy+8rLU138RAc+JUuxq6LmRNWASMyikFaUj4S2YKdaVZWztR7ILOGEHQsZspAPiceKuUJYMnMqjC4GiagNApNiQAEF1FSigAKKjmYg5s5ls5FfACA9pieXY58zOHIJ8KVcGKmZZG7MSC/hma3Y5N1sEhSwOOewUUhVUBSVBR1Gd01SQEmpYBDBplZksXCCl8xFfdqWtJ8TnKfdSx4mNC7CGMRPObOkgh8zOgZhJmrUkOJu5JDEEvMLHemJISS9k5g+UKslBACs3jOYguVCjGlooXRP7JzMiSwLhnUWckiTnJFy2dKzpXczxjvajEgzQlLAIBSWGWrnRtPzQVA1GImpSkrzAJSFOQwc5MtSgVVVRy3+AEl3GCxE0rWpRuST51goxV2DJuqIppBpQ8J5/Sn3hcwRExgOJ+nqP4hjQtSosNmYVSyQLa/jmY22ysPlAzEAC/Aed2puDjjGc2JNEtAdrFRJBN+WracesaDHbX91KATRZAZmLJ3neK8nJpEOZuTpHa8WCjGzu0dtJQGFV0YAijs71N6sKNCZxalS/GWYE0sLV3KLG5foKRSSJ2aY5ua76nV9TS/GGdpT1AZTQEPrXd048OcA8dUkdHBkjCLkxGfOzqcmp3aN9oCsvEQXjqj33yihKjnzly2zyDexo9eD/keXUAwivF0/EMI13mg6wthz4un3EMiTZHTTEiqsTRNY09IjNG6BgvDzl7THJkwN6en3btoAFsXFxu38+cSC3A4fmo4XJ6mIKT+dN7daxhsmOnGErBbKpjnUFKJWpWYlRLliQrKQN1Q5MP4XCoUgk3cDRjz59mKNCspBi6wp8I3C9NA3nC8llvhU27RWz5dSH1P14d0iCL9747MW6q6mvU1iCO/SD9Eb/Vo1/spgc0pamcqUyEk5UkpY/pU5plALfEYtJeELAS0AZh7wf3k3YVcpJCsqgXJIdwzOYyOB28uUkIygpALb75nc8R6AcIjJ2yuWQoVIejlvQ2duNLg1hLjK2VcoUbJU6cFMzkhxSW4ztmSSkVOVRGgIy7o5jNrzTLUQFJPgULAEEJYgEUIGfLoG0Z4x6vaKapaFk1SG583vfV46dtzWT4qpsdbvyYNZtTeB+MNZU1RrMRjZwWUlKDVQCicwCMgzUykEpBysDXxBty87360pcpSVBLuCp1LKg7sGIzFxVsyaO7ZzEe0M4qckb7XYXO/wDPF4SG1JoZlqpS+l25UFOAgvjf7A84L8ml/wANnTVqlzJySDLCiARmJNAmpZgoiu7xAaxlsThMpIez39D1DU0jn+JTEkELUGs1LFx6gHpBJCFTAtTkqvzcF4JJx22BrI+MVsQUqJA0Aata13BhdtD5xFSaxJEskgC5NIcR7s0GDnB8xNEDOxetQE9Kj1g0uUqb/cUsAGpUdS7BgKqLkB6DeYrp+BmSsoWGJA/LHcaAtxDtBp+1ASVFRBJJypGVIJGg3dXaJmr6OpHK4raodwmVK0kl8pck2f8A6eW9/WFcZPKyVFyTv5NpSzbhFYnEEkVo7NweGlTdI84UxuPNzTImJEcGgaanvs3ggVHujVs4DCyRUwWYaxCQak9O/KDixGTbSFSKxFu98EUiIKlw2yKj0sG4px3feDTKCw15jSoH0N78YEgEaikDYufKMPPS6OkkEEaV15xa4OYPdKJ5d+Q8orfd6xa4PDkSFdRxJyn8wGRqijxIyUn/AAVajE0p4R4y7Nvb6w0cKQH3/iCchMcdtixlawSXLBd9P3fTh9IJ/TnrHkycr3tu+u7nAtjlCgKgxt6/tEVqevTTvvjDWdOajKdiKcByjipqNR5N9fvG2DwX5E1cYiVQ6Jkv9J3VEc96j9A8o9y/YFY/3RWriz2Iar5D7xFUxH6GHLh+Yc2aQQopAAtoK9/WBySuL0P8bFWVOyu2illfaLP2USPeFZd0hgzagvUilA37ODW4svMPPv7xofZ3CFrUzJJ4g0FORVeBnKsZsMfPPyX5BbWxAXMX46JWsZSTqTZxUBiDxGrxnJhqfXzi32sWWpVA5KqUfMo33UP8wgjDA1Nz6d92goNJWKzQlN0QwgqHt/H4g4G6vCPe6AbvvXz6RBR7tGt2MhHgqJoG6ov+8FZr0gQn9vA1TICrGqaigky7xGWkOe9P3iMucDT1iQ+I97oNKtC3NSaaLMbMDaEHjby15x3/AA9Ogt+3Nv3hSZPI5Gwf7NuA7rBBOVmanVvUXan8QpqX5GqUPwCnSAOJ8/rAUyBmL99/eJz1Gpv1PTRokJx/T6nzMFsB8bGkYIEAil6mz8wD36tBZYBwUizOxIeoceKr1LXNLwvIUKUduD79WqYczCzFwK1fzGUag+nVLbLIuNfXRXmSEhgkEG7gKVcKBSWcF0i2hL0g8vCuOP06wVIcsadnjwfpDiJLb6Gtd/MR5zdARxKxRGzgat31ECm7LWScqEkUZyzcqgCpf+ItZagnU9WNub6Q5LxCd7cmpyLcfLlCvkkuhrwxkqMyv2bnKsgO/wCtxRvSH8H7CqPxzADuS5o29t9DyjRIxD1cEO1gavTUvSnU8IImesORfkWqOnHsQL8idUj0fDx3bFML7JSU0uXZzvN7/T+Ycn7LloSVBGbKkslIAJYEgBg7kgip6RxE9qkks3y2pUUVTWn8QVGKCqEHomvkVNaJ5TndtlSxKqSMSdpzFFiAHpk92af+SklRPLlEpWCmhj7iZkpZCt1DlZ2IHbvGwXj2Pzafb0cFne8ekbRDhiRUfF4d5P19LUh78jWoiV48o9y/8M1sn2YVMmqWpJSgV8YKSXeziwIck7gLkRfK2f7s0SA9SWewNrDMDro3OLBG0UhgVbm1bWvhYNvNoo/aLbCglUtKSAQxUXBrejAC7Gj1IpSAWSeSSCWKONNme2xOCycqUhKXZqBQO4UPS9YrlONPXvdB584d990hUrV0jowWjm5KsiSrUE99+UCK+EMe6J+KOplAQVpCvjkwCRE8gg4ljWBTDWMTthuPFbIBhaJINe+EDC60iaBDBMXbpFiUOTy76WiCDrvP1AP3jkehRSz0lLgjd+3fdALo/dwI9Ho8uwJdE+6UdqQ2pq8FAef8x2PQL7Cg9HJU3xBg1d/PhDkibRucej0LkPxskZhNXLbn4xIKKUZrsHb0vHY9ADvYxLez8Kh9w+59YPKxJ/8AZv8AbX1Mdj0LaDg3QU48/DWlb8hZohMxag/iPHvpHo9AUhqbALxynuf9RgqcYQzkly1CzUbSPR6NpUebZ7BYolYqqz35cN9+ZtDGM2cFJqbjNajkPYnpHo9GdM96M7MlBWYMkBIsBfreE5kgAnvWPR6LEySaQNMp1M7PTyhZ49HoaSTImcbQArePR6DiiXI2MYaU4J/T63/EeEyPR6PLsOOon//Z"/>
          <p:cNvSpPr>
            <a:spLocks noChangeAspect="1" noChangeArrowheads="1"/>
          </p:cNvSpPr>
          <p:nvPr/>
        </p:nvSpPr>
        <p:spPr bwMode="auto">
          <a:xfrm>
            <a:off x="63500" y="-1128713"/>
            <a:ext cx="196215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hQSERUTExQWFRUVGSAXGRgXGBwYGhoaGBgaHhocHBccGyYgGBokGxgYIi8gJScpLS0sGB4xNTAqNSYrLSkBCQoKDgwOGg8PGiokHyQsLCwsLCwsLCwsLCwsLCwpLCwsLCwsLCwsLCwsLCwsLCwsLCwsLCwpLCwsLCwsLCwsLP/AABEIAPUAzgMBIgACEQEDEQH/xAAbAAACAwEBAQAAAAAAAAAAAAADBAIFBgEAB//EAEAQAAECBAMGAwcDAgQGAwEAAAECEQADITEEEkEFUWFxgfAikaEGEzJCscHRUuHxFCMVYpKyBzNyc4KiJEPSNP/EABoBAAMBAQEBAAAAAAAAAAAAAAIDBAEFAAb/xAAqEQACAgICAgIBBAIDAQAAAAAAAQIRAyESMQRBEyJRMmFxgRQjQpGhBf/aAAwDAQACEQMRAD8A+NkR3pHdYZwElBX/AHHCKgqFGJSop/8AYDTSBMBzlEtYAADcHCUjzIAffEvhIL6Ag76/UEXj0ydmSkV8Li9w5U/mpXRqCpMsPJ954QwUDRzQv96AdYxh3b0dweKKCpvmSU8szOfqORIi92XsBbIXNzSkTQ8lZAZawfCN4STQLIAdmeKORO9ytToSpQolRKmSoF8ycpAVamZxwh6Vtgm5Smr5AMqBoGA1AOtQ13NRn1odhaTps2OIWcNLXUJTMyqSA7IKxME0JQ1AZkkqCbAKIDVjF7R2qVEsXOpJ/fdrzgG0NoqVRxTdew5UpbRzwhF6Wqde99PIQuGLfJh5fIpcIkit9e/KD+5GZO4gedvxAEoPnDKDalm/Pq0MkKx77OYiQAWYhoXQioYPr5VPRoaDqUwHLfp62i8wey0JBzsVM4rXNRgPlAFXUX3NUCAcuK2ULE5y0Un9OFJLGwqLM9je3kxLaiE5uFamv7bo0KUJUlQ+dKqjTLlcKtXxOP5AihxQyqUHoT57j1eCi7E5YpAEyuPnbzjzX7t2IkpT99I8gb9ezDCf+Aah32I6OkXe0tnoTLllJJmFIK0kgs6EqpYhsygUlIbKWKgXhfA7JzZg4tQ8cybBr1aljA8kH8bsrjMcN320dlSjcgtvq1GevBx5iGTgCZmQXKsgcMxNLc3h6RsoKAAUz2KqB6OD+kjMhzxNxHrSPRxybA4TCAhzZnNHo7WHU6UHKOTsMWpbpY6HlrDuy1ApUFFkgOQQKkF2rRnAJ4Di8PYpOULWrRhmIBIawG40tR3JFAWU5Uy+GJONlIhDMLa/WFZ+JKqabtN30hnFTabnGlr/AE/MVzwcY+yfLOtI6Y0fsGP/AJKv+0r/AHy4zQjTewf/APSr/tK/3ohhMnZnlCsGwYTUKcPYgPXQHhd2r5xFKasOOrfWjQIKjwK0FyC5PhDC4Jq5pWtqnTNUWcSb8I4lZ0OjfU+T/WDYCWorGUOp3DDdHjVtnJzhSg9uBAJBalOtWtvpHcPhlqBUlClBLOQCQHdnIt8J8jFpt3DoAlLTTPLSVCqmWklEzxMzlSSphQAjWJYHB/2cxspQSKZXICiQlT3DoJDVcVu4t0hkcfJis7YsyXmChlOVylleEOGCswceLKPLqNOypmcy1DKUqykKoQRd0tmBpVxox3RdZwmVmKQwIQzk3zKe9KA8xn62vsviUJne8VTKkAlKXZSgMgCQ1AyySLuBpRMsrSbosj4sG1sq8B7PzMpUJSlByknIpQGX4gA1wS7UuDSBDYk5awkJSCXAq1Q79aEbnj6eMZJSuZKKVkg3yApy0UqhUCkvmqzjKWdozWN2mmUt8qitK1JDijlSnAN6AsfCa7nDyLNKT0itYYpGW2TORLDqCyoFnSxYVLXvffQG0Wap8nIg1SlyD4iSo5QSSS+apPr1o5uIClFWUATCSwDsSf1XUGJ66WMJy57m9BS2mtLHWkPcL2AskYqmW82eM2ZJLAAPRjRi+Z34CjMDeAJxNXSBnLutwSQTuslL8NTUuAPe/wA6sti9iWBdqO3h7rEcdh/dAOoFW5iDzLswqPXhGrWj0lyuRXzMKCWCamwTp6mnGATVgZQFZgBxYElyA+jm4o7tvPZ+IJcGxqz/AF3xpthexAxUlK3OZVXSyhcDKQHYgFJIZ6s2ofy4q5HPkuTqKMpLnlx36Q3I2iUkkCpAD+R+0XWL/wCHGJQojwKAD5g7G/BnoaPo9RCE32Wmp+JLc2/JY1Fj5hyM5QfsxRyL0VqsRmW9gVcmqNBwAtF/hcLlGWYWypUWCi5Vlc1NAcrU/wAuovQ/0hBs2u83OnFnbUMdRDs7ELVlKVgsCGsQDcm4U5JdiT0Aj0t0HibVtiUqaXrZ/J6G3P0g83EqUxPQM49aNA0SFZjwueA42OvPR4nPkqQAGZxfz3HnfyjXQK5V7oWn0LCF2MGmocnuuvrExh3SGarmzMz/ADNUU367zBoTJNsXSI0/sKP/AJB/7Sv98uM4E7/x6RpvYwhM8k0/tq/3oj17ChHTM9PXVhz+rV9YX778of8A6fOgqF0qCQkkV94FM1al0j62hEnXf3ujRcuz0tTburEeUWns/JzTRLsVlmJIBIJKQdLgU1NqtFW8OYVJYkAlTgjUf5qXJcprwPBsl0Fj/VY9tLChKlEVScxGWoIchwfmFi9oWnSlCQ4AypmCtHzKSCzO5DId2/TWsSnKXMI8PUCuoJvuJ8ho0L4iaW924KQrNwJZnHCkAv3HzSttFpKTM/p3UU5SpKiPEW/5glqWR8LurKKkhTszEm9l9o5DMUofE3iFWosG9C+dyLsLEPCkvEApVKVUqUhWYm5T7wHiXzsC2kewyxKWTQhQsKg5VgjSg8NeujwEkmmh+PlFqTfRuU+0pmKnAqd2ULiodjRnIzNo7iwcnLTMBMxOJWkAskLWaHwpFfgFcxdIFRVQD6xXSJwBU1RZyK2AdtDTSNb7MbR9yZkwI8UxTVLFKHJDsczeIF2Pwj9LxNx+NNx7KnNTSQlivY3JJ9+Z7IVWqCFlwCBlSsv8xO7Kb2jJJl5iCGqASASyd4Lp4aO1A5Mbra21SJCpNVKUtg4okEKFCTbKVihIqasQ2bk7LGV+OgJIelW0dJHXjDMc5JPmKyY1KX16EFPWh+lC2pFK971sRMJJDAUHGnPW94vpGy8wo+5spccKEl/K8KL2SZbnK4uC488zV/aDU0wZ45Ud2JOkIlqK5fvZpU1R4UghkgEkAKJzOWoEpY/EDzDY44eYSkKlKZlVoWLKcJACk5gpmdtC4eF508I/tpyKScpV4SMxYFSX3BRyuP0UIBLoT57tRgkMBXTnq1KNQCghnGybnxSRtcb7eLUMq5pdJPhCAWLGpUyCLn4Vm7RQz/aMrVWtdW11d6HjevxRSzMynUQb7jpFoNlJKXC8qhdJD9SaVctZmAZ4D44RDWXLO+PQ/jMCqbkUhOoDEAK8SXO9gkipJNFAsIljMHOkpBUKmjpL5WIuc1KENdwaM0TnbTUZQGUqKU5X+IFTEuRQ6qL1oVQhtjahmkLyEJBUxrR1OK2ArQc4CPJj8jjG3e9A04oJdJDC3TUU1t96QCbiFH4icpN2ruP1tytApYK1MC3zeSXu14ew2OEtLXBJzUIfnXS4hjVdCVJy03or0LcsBU0A0uC99w6awcYQhJFHoaV8JBb6iGsFs0JJmEpKGJSUk0IKTUX+F011UOcRDIa1QaU0oa3Gv1rGuX4Nhjf/ADK1cogsefOHMJNIU/A/URDEnMp9GGvd6nrHJAr+OkbZ5RSbSFpniIF/lBrSvDrvvygHLvnBpqrj99O6wIM/CGnPl2SkKZQLJLF2UwBbfUUpvizVt90gCWkEagAVJd2AAGtAGoBvJp3776xIJpwHDmdL2MY1ZsZNdDUzHqLMSG4nTrxPdpy9oqSAAB4S7tWjAOAWpvu5vCKUO3fC2544KFraHz16iPUE5ysslbRfIWYoYjpvL2IJeIf1AJBI3Eh+L679/wC7o5YIqUYykb8jD560La+UNS9qzAkpBGUhvhDtWj8aiKwCJlB+v2jGkEpS9GhwO3UkKE8Ehj8ADqLpDVcIoDUBnagaO4z2gBGSUgIQ7gbm+arlUyp8Sn0AAZhnCYGVGA+NN2NWeS0bHD7TRMIAZyQ4s5erc6WqDAtoYkIlkgA1o4qR8wOUgtYioMZWTNyqSrcQfIw3j8YpQSgsG+5+lBpAfDTVDv8AJ5RdnEYZVwGcu1W9SYLLw51lJVzK/PwqHekVywoKKVOCHBB0IuPSJAlszli/o3rUQ6mS84/hj6MNMAYAg+X8RKSpYPiTUN+kFtxeivLrCas1fE4e7liz2Pr1gKpx+sZxYSyxTtWXs7FUfxbnF9zFrjTi/Gnf8QUapSocSkA/6ra6g3jP546mZGfGH/k76LFCCpTqYChuATS27mTrHUFQ1SebH6xXFdo8hUbxYv5UWE3EEhvABqEhnff+LDdAwg0r6feFUqLwWVcR6qCU+bDKvDOFSxchwR9T009CIWF6v07vB8Omn475wJVBboRnSWvvIuNG0uOB1ruLBmcARQX3sHNrZnbdxi8mbDWpy6EBJAZSiHzKylg1WZ1bhlJuHRl7JXnUlSSCkLJchLFCVODmFKpNLw1NM50oST6ESRlL3puGpfSpqPKJSJ5FPl1HMFOnAmCz9mLTRSSKPZ6OBo7XAq1SI6jATBdC6lh4VVO61VVBaNsFRYM1y1LAM3UkgcHJPMkx2UKuQ9ee/RwdbvoIZl4A0KwUIJylZBZJdi7VpWnBoCjDmrgjLQvoQ9OdD5GMsLjskiUSoEi7nhrbezGHZGHDgFm5UZyD9H6RHC4WoKqJcUdiah/seRFaiLHA4YpVmfQs2jgh30u99dIVOVFWHHvonJ2QhUsEjxHXf0716LT9nIljxVFWBcK5Ai45ij3rEMRi1yyQFqU3Fx5GnZ4wXA7OXiHWpRH6Xq97C7U03RP9o/ZvR1nLDJKMIfZAl7PS1O3gE/ZjDpvh2SCjwKHw63GUs3SvbQ0qU4Lt6Hu0bzaJ5Yov0Z5eEraPYrCFTMKgANvuKcXi4GDLW+79/eJIl5Fb2L/FuVz9eMM+Qn+BUykXgSlSgXzOpJ+h+8dThGDPralyB9mi4ThyWevPlX+YPKwIBtU93a9rbxHnmPLxUZ44QmvR6359YDMw+vfrGpmbPOgoeD7vzAF4D5WO+zG4Gvk3CPLMBLxTLFFImJb6370eLtWCTmNOFCb33neC0JY7DtYEWPGoejafYw1TsnlgcVYggcYmhMMSsIXpX0gqZP7xrkjI4mA9y8TQIYa0AG+F3ZRHGkzwvDSRbf3xgEpH1hmUa6df5jGVQj2OYjFFRKvEokuSsOHciiXObzYORlZhAJ62B4gpZrixJalKMBwtaKxWPU1x5D69TAhiVUqz8BwtThBqLIpZY+i/kzM+UqUkKDqAUU1KkhmBIdSSBv3gUZUsBtBSQuUGKVAZszKsUqJLiozJFDS4Yu8U2F2xNlnwq1q7HhUEMfKLPDzFLZSyAVIf4QkMCpIoAyna/PdASi0MhOM6Q6hBKJstJuEkoepst2T8VBXSqdWEVpwxlL0IqXBBCg4cOCbEEEDi96OzMerwZVKBRXMTmJUVBRfm48I32JqbHZ3stOUn4ctHHvCAanUGwoDX1eA5qC2xjg5S0ivkIe9BmBqHZqkb2eg3u8MTVZBmNGBuGb868a8onjtnz5DJKUjMaEDMC7BnrVyKFi5G+KTF4iYVCWsO5YJygEm1ABU1gY/froZKSxrrYTZqFLmZgHAFWowo55u3kX46XBSpU6XLlpUpNKpDVZrZjQu/w1qKQ77NbCR7jMFBZKHIBs7E0d6VoRGbx6Eypi0+EpL0IBqAbahn0vCJTWSTivRZi/1R5P2ExMlJxExCSD8yTfMkgHTVlbtDDUqQEskaAPwsBVx94q9koJxAo4fdZtH1DNxvGlQgGtyd9ah3NrMT6x7I+OgY/bYv/RjQN517JgK8JvHn13m9NNOsXSZRpo4HrVqm5NH5dVZsxcty12GViaGrPnYXcpZLwqM2xygiqODY0TfXoK8dR5QT3ILbif5AowNt1jWPYXFylKVmnJASHLDMpRdh7tPzqL00Y1hXE7alIUaLS3ykAkXZyDlJtWHKM36ESnCLq0WBlMD4QKV80kB2t+To7rzZuVTeJm4Pd77yAlv2isPtAonwpAAuVEqoN9QILJ22hZAKSlyzvSvKo0sDe0F8c16B+bHLVhZeFB8QDNWpd7sPoKDnwqscgu7GrEPcuEl9LggvF3iZpSg5XFDS2oATQvrXnWKWbNJBBBy3rr1tqWFW4weN+xeWKWhdJAG40LV1ZvTfCypprD9Gtu6t0H1eEplC0NiyWapHgon7993jqhE5UogEkdm3fKCIS+nf8R5sdjhaPSkFrGv3gkq/pv8AqIktgK999vEcML6QNlNVSKtR+/qOHdI4gEltbDrEi9Se98TSGNd3qf5iqziNewSl5jmYVJNOJBtoKxdbO0QikxVegsAX4DR69YqZUl2FKlu66fePr3sx/wAP0ECbOmKQoBKvkCUlSLHMPEchBoWGYCrOEZ5qK2P8dVtlTgPZn3TLWtWYfpllrMQFqLtdiBXQ3B0aWSguFJIdyWoCa16h7mGNrYObKlKWlaTLl1VnlusgKUlwQWIAS9WoQN4OMx3tB75wn4Aa5fIEBtABV45ElPK9naxceOi89oJ6TKYKIBTmDsHASogtVvSioaw8kNYLCnSUqCVBwzUJ3EW38IxuP2iZiywLAZGocqWZKXAFWqeXGN77MTsqZRa3iy1di4P/AJZDQQM4PGlbGOS46Vny32l9nl4PEH3eZCT4panILPZ3fMkgjizxWKSVl5hc7/2j7ztXAoxCTLWkKQXINCQSSQpJHwh1AAG4ZwwMfMvav2XErKqSAyfCUMyjlJIUKly1+QIesdDF5KlUZd/k5MsEmnKK13RlMPOVKIMtZQeVDvFaHS8anY+30ziEKCUrZgA+VTbuNbbhfQY+eph4Xe/QMB6vWAJnMcwLEGjebvvB+sUzxKa2Ix+Q8Utdfg+uSbBqP3uFWI8wbiK7H4QKRMpUpItU5wzA9Td69YR2N7QCdLFs6fiTwF1aUtwqx4i21tHJLej5gRuajjhQNajaUjmxxyjOvZ23OEocvRQ7Z2YJXu2KlZkucwGdLKIILEgiho9N5iqKy+tONgNI1WCmDF5vAHQKOogAFzd7AnQEnS5eqxns5PlJVOKCqWi6yGS6jYFQ8Zr8r67njowyepdnJ8jBx+8OmIZ3SPppb897wTFd9N/SPHEljv8AwP4gGaGpEjkarZ20ROllCrtXixuANczOPLgD/DVHgKCv+YVb08xziv2Al5jB6JJ9APvF8Eu4qxA+rsDv+jxLNcJOjp4ZfJBOQivAZU1LW0oS1qVGtfy8VkyWH5kuHtu+kaLEtxdwRUsHF3Zizeg3xQYyWxDC/nX7+EjrG43ZuaKS0QYkNB5CN3WF0mzboZk0FO7wTQzFRHFnTrHpVG5RFdTd6fanfGJzSARy7+8e/YN7bZWKXHSqvfE/X6wNffkY8FWaKqOFy9FlsAD+okgglOcEjgCCdNyesfasDtGYJ6knKrOrOlQILumoc0DZSd1m+Ex8V2IDmChcAl608JGmjkesbXA+1jNnlqSUpIzAkVUkCgOUhwSb0BLEPHP8pOT0dHxorhs0Htb7RrExKikmUVAywpVFZFNmUGqXCiAHah3xWS9pyC+aXLU4OuRRuR4hWtn5Rnvan2wE1AlpSMw+ZgybVF3NwHoBapLZKWiZNV8yj1PM8rndesBDxeUbloa/Ljj+kFZ9XlqwEuYgKCUoPiDqWsFRNXS7gJsHH6of2xtmXJRLVJyqBXQguCGJUnNnIcgWLEXjE+z3squdLBqEgsFFTIJOqAxKrFywFNYUw0hRxM6WRmCQqWcnw+FSQ/IlyDv6QDwRbdu6Hxy01Z9CxGMM5I90oBTMkqQhQLhwDmSrKSSzuzqAN3GZ/qlnKlYZnKiEhAHwk0SMuhJ4APA5U3KCkEpJfO5od4CszEOLDcN0KY9VB4gQLBxcihdnepcioe8BCCWh6nwdroX23sJM2X7yWgJUFFRZ/GlyapFARoQ1CQatGQUgpJ3sbaU9L+ojRzttKcpXpmGZiXDeFw9Ks5DaOIT2bsubipnupIcublgE8T8oYn/Ud7R0cblCP3ejj+RCGSV41srcLiTLIUD4klx+7aGo7EH2zjzNmEp+EW38T3uEanbX/DhUmWFS1ZwgPMJID2fIkOWABdzbkYoJmLRLlS05AVkHNeqXLgsRUs1xR7RkckMjUo7B+OcIuMnSL72LxuHlJJWmZMWS5loQ4YMQ6itIV4iGSNd8E9tvaj+t92jKpEqX8SaElbFyWcZUp8IGjknhmJO18oyAsgu4CBuIvU2NzapaF5yzQuCLuGtyemsb8S5cjHkuNMBPQH8Lt3xtT0gRDGsEzm4a/WvYiEy/fb1h6JZb6LDY8wJVXUEPpe/p6xoFDn2wHT8Rj0Fou8BtQNlV57+B+x5boRlhe0W+NmS+rLRaaXfXSm+m8Pev1irxSaubjTcW48usWEqY17Xp6t+OEJ4+hFK1zMx+sJjdls3oREoqBO48rwwlm6P33viUhbHRw+6tfp3uiM9Om8fUwb7NxajZDDy3I9ftHsUfEWtB8LLypJZ3H4NujcjCs010jV+oZNcce/ZVzrfTvqYijvto8sH0+o/ESlEvR/4tFdnzyVsu/ZySCovYJ5/OnQXLJMN43GDKpRbOWLAD4gU5gdTm+JzetKBldjHKCai1bMRm1eg8QDauBwKe1J7KDXar23hx1BHbzVczoc+GIrp0x/rXf/Pd4sJU1apYQFBCVOFBNCq3xHUF2Af5TSsVoQ5bu0PSVZSx+HQ9fzDpEmFW7fRrJftVPSlCVLMtUnMULT/9hCSAmYCSFfCkPT1cE2ftcGep5YBVLKDQoUFAlagpJPiBceI1tdmiuEkZGpYkEGzOx+sKJQZk1alzJkwtmKlvmzUq5zOHKt9CPhJIEsVFpnVy43Cca3Zt9q/06AmYVBOYEuj9SiEhnstR+LxUHiLliW9j7GkTpSiQsEEpKM7B8qbZQHDGlHY6x8+xe0VAgKV7yjEElVHLAubh6FqeGNnsHbwJC0upJPjAooO5LOaqBzEbwoisTZcUow+rCxz5vi/+i4/wTDSi8uRKBDeJSfeHR/jJews0WeFyJLpQgKNylKQVDcSGdvvHJhSQ6WLjM4cuLgvuY8d4vXgRlNOd+r+mprWOZKUn2yuMYVpHZ83K6g5SfTe5+/KPjftZKfGT2DNMUABa5oG3BvDutH2dSHSWetxR28rjt7H5D7a4BcrFzncBaitL2WlVUtcEgHLwbzu/+e/syLzf0JFGvKkVyk6sCW56D97QJCx+fzHZ8xyXGU8KeesLgNu7EdpI483Qxm17vHClz331iCRBstRy76x4zsiDT8cjxjhVa8Slg99fxAyI8YxvDY0p4jUGx6RYS8SmYWAruu/LfyuIpCBBpI417/eAlBMfjyyWi6wssOXsKN+/L68YPjZHiIbryJhXAzXLa/W9ecP41Yzf9VacyYjlakdzxUpQbEMStgB3SsJrNOv2ieJW55UEBmCg15dfxDooTnnbYkKw1IQxff8AZn5boDkbhTv0i02LVRmaJHhJr4gC1xZKUuK3CeMPk9HKxRtpDElAlJUJgZTUynxDMC4V+n5QUnxAO4Bipxk7MA8sOAPHqXKqkhs5JtmdsrVaG5+PzeEMBRiA7sdXrbpW2semnM5VVQS7u4LgVq4dwbXbkRkTciT0itkJ14fUj94ttj7PC82b9Lg7uXe+K2UQ5FTSlOI+1Ooi82OP7auLac++sLzNpaKfAgpS2IpnFDgksH8NWtu05x2ViwkeEVKWWSTVRVMqHN8hQNzpeObWQykka3vcNq3KF5KK1oKF+Fn5X7EaqcbMyScctL0FmDxEk1evfB4dwOPKAk18zoauXo93DtxqDXKWfp635mpEexSyjwqBCgbEFJsd/EDSN43oW58XaPqXsv7RJngCpJpW5NHHBVXYM53ZnTpU5UjMGyir3obtu1oQGZmtHw3YeO90ty4Sq5BsaMRS93GoJj6bsL2iE1JlzCErDu9UkAVUDVxluLUCrExyvK8ZxdxLsGZZFv8AssZ23kJDkEDe+/1TVw2+Mr7fYVOIkJWliqVUH/LZSbli+U80kaiLbamHMs56qSKMCcw3115OBSx0y/tRjUe5QUKScylKmS/nzg5UlVHCW3t4i9bpHxsf3UolflfGsLtGJXONQa6MbjfxERXfr9aweRhFzlskZlHeQPMmg67tYvsL7HhJeatwztK//Sks1C5bQ3jtOSj2fOKEpdFAhLitv3H204xx4ufaSSiWZctCcuVJcO5uRdq1B333CKghhyrGRlyVhTjwfENIklQJGgf7Dma2HPSBTKdYsMIAEUuQqpFtwzO1WJpW13oAYVSh8BPJJLbrDlHr2G4aQlLTvgwLMe+7ecGTgF1AlzK/5FOz8u6R3/D5mqFgWqlrkakUjW0ZGD9IYwAGYq/TQcSePKGpZfxHd39oXSnIG1A+prbunCJYhfgaxF+oiWW2dnB9Ib/n+xeaKwOZOKWILG0EQp4HNRmb78/4hseyfJuNr2JEsXrFjIVllMW8RFxZ7tuOVobn4RM2W6g02X4FkAA3JQVAAO6aPfw3sITxUtkpSG8O5qADnXfTjBtp6RHGDhbf9B5BSouQ3HW53m/Ktb2hjFSQlTitr60u3p66xWCcm3KvQ6eUFn416Ja306n+OEA4uxkZxrYAyQFgi27ppuDt5xa7PWwI4Aeo9GBhOZVIOUhi7nUMBR79OHQ+HRcvYON9j9/Joye1sd4zUZ6B7YIZL3cnow3b4Rwi78awfaqqgcO/QQii+7+PtDIL6US55/72zT+y2ESVzFrITkAIUSAxVMQHDg/KVB2o4L0jYTS6F0zj4QClmcrV4s6CkMAVkk0DmMd7NrU6yk1ygEM9SpNw4cs9OY1MaiQkNqlvDRSrKJPwZGI/ti+oKqj4UyVu2E5V0Bxmx8KpH/JUhRU/hyJIcuSxTVstQS4rvANJjsAuQykKzBBFSkBSaskMScwLhlcQCKpfTSpYLAZSBQJzJDAeFIceEsl2omhLZvhj2NwdCkpDn3iQC6wwlJUUqUDbM4JDAVJvAp1pmpvtAtkbaEyX/c8JTRywAb5SSRSrh+pLVq9u41OKGRAolVJhACi2dykEhTMD4aVBFw0ODZYQVgJ8JSo5XKWYEgCYotmKSkgPRyMxA8I5ErMwSAnMtCE+EJHjUkIKQgsB8BcWc2ygKGOCMZcx0/Kco8F/YvhZMsBUtJAQkVoUkq+Fin3hKiQASGJppcC2kmXLzFQvZwynJVd3KiwvZ6kn5rdeIVlLOkMWIUoggzCUBsyEv410H6SMoame9pJ/gLvowIIYk7jwQeAzcasttkyVKzN4+fnVmLUADsN6jYd0jsuYAXIcVLU0qOYF2hSpPOCgXiilVCE23ZZp2gVWAfQtrzpv5Ryfj9GFDxsGAq+4DzhXBFqg2O4H0N4d2b7PzJ5oAlGq1UFC1NVWamt2hb4rspUptKu2BGN4J4a3tD2z5ylrA92Dm8H6aK8LORS+r8otk+zMtFADOULqPhQDqzFjyfWH8JgyD8CUgXCRWxNV7zUOYnlmj6LcWHJf2ZlcRLdSaaOWtc2Ggsz/AGiE4U49/uYZxmH90sjQBhva4flCS5lhBLY3UU0wEh7DuhjuGV4uhvzEeKGqDr9ucQwodR71hyI3apDn9RlVnSo5S6DvyF8hpZSTatPAxiM+jsKdl+VdOkIpxxKQhVg6T/0n8Fi28cYLJWWd7Mnzdj6N/p6G4knOzysSoGrEM9QbPwIeCLxa3ukNuS3fWF1AtTXvlvD/AHiExFQdD1av5enA2jaTB5tBJuLUo/E/EU3bqNFphi1NcoArdxQd8ISkzUrCzMJzBKEoy5QC3hqWYgJA0c79YMJyUgKCl5nJALMzsDnC9avQjjWBnEdgy07YnjyymFWDPzH5Jhd6wztBAejnUlwp6XBFgz3ryhZOveog10T5Hc2zQezQ/wCYHagqdAFPvG4E1fwWMX+GxSkUdTNUZQkEmWlw+VLZVKKSkWAq7l8xslSfdzHUQ6kOAA5AUSQDoWe5ajmwjRqYCzFQSczoHzP4Xy+8rLU138RAc+JUuxq6LmRNWASMyikFaUj4S2YKdaVZWztR7ILOGEHQsZspAPiceKuUJYMnMqjC4GiagNApNiQAEF1FSigAKKjmYg5s5ls5FfACA9pieXY58zOHIJ8KVcGKmZZG7MSC/hma3Y5N1sEhSwOOewUUhVUBSVBR1Gd01SQEmpYBDBplZksXCCl8xFfdqWtJ8TnKfdSx4mNC7CGMRPObOkgh8zOgZhJmrUkOJu5JDEEvMLHemJISS9k5g+UKslBACs3jOYguVCjGlooXRP7JzMiSwLhnUWckiTnJFy2dKzpXczxjvajEgzQlLAIBSWGWrnRtPzQVA1GImpSkrzAJSFOQwc5MtSgVVVRy3+AEl3GCxE0rWpRuST51goxV2DJuqIppBpQ8J5/Sn3hcwRExgOJ+nqP4hjQtSosNmYVSyQLa/jmY22ysPlAzEAC/Aed2puDjjGc2JNEtAdrFRJBN+WracesaDHbX91KATRZAZmLJ3neK8nJpEOZuTpHa8WCjGzu0dtJQGFV0YAijs71N6sKNCZxalS/GWYE0sLV3KLG5foKRSSJ2aY5ua76nV9TS/GGdpT1AZTQEPrXd048OcA8dUkdHBkjCLkxGfOzqcmp3aN9oCsvEQXjqj33yihKjnzly2zyDexo9eD/keXUAwivF0/EMI13mg6wthz4un3EMiTZHTTEiqsTRNY09IjNG6BgvDzl7THJkwN6en3btoAFsXFxu38+cSC3A4fmo4XJ6mIKT+dN7daxhsmOnGErBbKpjnUFKJWpWYlRLliQrKQN1Q5MP4XCoUgk3cDRjz59mKNCspBi6wp8I3C9NA3nC8llvhU27RWz5dSH1P14d0iCL9747MW6q6mvU1iCO/SD9Eb/Vo1/spgc0pamcqUyEk5UkpY/pU5plALfEYtJeELAS0AZh7wf3k3YVcpJCsqgXJIdwzOYyOB28uUkIygpALb75nc8R6AcIjJ2yuWQoVIejlvQ2duNLg1hLjK2VcoUbJU6cFMzkhxSW4ztmSSkVOVRGgIy7o5jNrzTLUQFJPgULAEEJYgEUIGfLoG0Z4x6vaKapaFk1SG583vfV46dtzWT4qpsdbvyYNZtTeB+MNZU1RrMRjZwWUlKDVQCicwCMgzUykEpBysDXxBty87360pcpSVBLuCp1LKg7sGIzFxVsyaO7ZzEe0M4qckb7XYXO/wDPF4SG1JoZlqpS+l25UFOAgvjf7A84L8ml/wANnTVqlzJySDLCiARmJNAmpZgoiu7xAaxlsThMpIez39D1DU0jn+JTEkELUGs1LFx6gHpBJCFTAtTkqvzcF4JJx22BrI+MVsQUqJA0Aata13BhdtD5xFSaxJEskgC5NIcR7s0GDnB8xNEDOxetQE9Kj1g0uUqb/cUsAGpUdS7BgKqLkB6DeYrp+BmSsoWGJA/LHcaAtxDtBp+1ASVFRBJJypGVIJGg3dXaJmr6OpHK4raodwmVK0kl8pck2f8A6eW9/WFcZPKyVFyTv5NpSzbhFYnEEkVo7NweGlTdI84UxuPNzTImJEcGgaanvs3ggVHujVs4DCyRUwWYaxCQak9O/KDixGTbSFSKxFu98EUiIKlw2yKj0sG4px3feDTKCw15jSoH0N78YEgEaikDYufKMPPS6OkkEEaV15xa4OYPdKJ5d+Q8orfd6xa4PDkSFdRxJyn8wGRqijxIyUn/AAVajE0p4R4y7Nvb6w0cKQH3/iCchMcdtixlawSXLBd9P3fTh9IJ/TnrHkycr3tu+u7nAtjlCgKgxt6/tEVqevTTvvjDWdOajKdiKcByjipqNR5N9fvG2DwX5E1cYiVQ6Jkv9J3VEc96j9A8o9y/YFY/3RWriz2Iar5D7xFUxH6GHLh+Yc2aQQopAAtoK9/WBySuL0P8bFWVOyu2illfaLP2USPeFZd0hgzagvUilA37ODW4svMPPv7xofZ3CFrUzJJ4g0FORVeBnKsZsMfPPyX5BbWxAXMX46JWsZSTqTZxUBiDxGrxnJhqfXzi32sWWpVA5KqUfMo33UP8wgjDA1Nz6d92goNJWKzQlN0QwgqHt/H4g4G6vCPe6AbvvXz6RBR7tGt2MhHgqJoG6ov+8FZr0gQn9vA1TICrGqaigky7xGWkOe9P3iMucDT1iQ+I97oNKtC3NSaaLMbMDaEHjby15x3/AA9Ogt+3Nv3hSZPI5Gwf7NuA7rBBOVmanVvUXan8QpqX5GqUPwCnSAOJ8/rAUyBmL99/eJz1Gpv1PTRokJx/T6nzMFsB8bGkYIEAil6mz8wD36tBZYBwUizOxIeoceKr1LXNLwvIUKUduD79WqYczCzFwK1fzGUag+nVLbLIuNfXRXmSEhgkEG7gKVcKBSWcF0i2hL0g8vCuOP06wVIcsadnjwfpDiJLb6Gtd/MR5zdARxKxRGzgat31ECm7LWScqEkUZyzcqgCpf+ItZagnU9WNub6Q5LxCd7cmpyLcfLlCvkkuhrwxkqMyv2bnKsgO/wCtxRvSH8H7CqPxzADuS5o29t9DyjRIxD1cEO1gavTUvSnU8IImesORfkWqOnHsQL8idUj0fDx3bFML7JSU0uXZzvN7/T+Ycn7LloSVBGbKkslIAJYEgBg7kgip6RxE9qkks3y2pUUVTWn8QVGKCqEHomvkVNaJ5TndtlSxKqSMSdpzFFiAHpk92af+SklRPLlEpWCmhj7iZkpZCt1DlZ2IHbvGwXj2Pzafb0cFne8ekbRDhiRUfF4d5P19LUh78jWoiV48o9y/8M1sn2YVMmqWpJSgV8YKSXeziwIck7gLkRfK2f7s0SA9SWewNrDMDro3OLBG0UhgVbm1bWvhYNvNoo/aLbCglUtKSAQxUXBrejAC7Gj1IpSAWSeSSCWKONNme2xOCycqUhKXZqBQO4UPS9YrlONPXvdB584d990hUrV0jowWjm5KsiSrUE99+UCK+EMe6J+KOplAQVpCvjkwCRE8gg4ljWBTDWMTthuPFbIBhaJINe+EDC60iaBDBMXbpFiUOTy76WiCDrvP1AP3jkehRSz0lLgjd+3fdALo/dwI9Ho8uwJdE+6UdqQ2pq8FAef8x2PQL7Cg9HJU3xBg1d/PhDkibRucej0LkPxskZhNXLbn4xIKKUZrsHb0vHY9ADvYxLez8Kh9w+59YPKxJ/8AZv8AbX1Mdj0LaDg3QU48/DWlb8hZohMxag/iPHvpHo9AUhqbALxynuf9RgqcYQzkly1CzUbSPR6NpUebZ7BYolYqqz35cN9+ZtDGM2cFJqbjNajkPYnpHo9GdM96M7MlBWYMkBIsBfreE5kgAnvWPR6LEySaQNMp1M7PTyhZ49HoaSTImcbQArePR6DiiXI2MYaU4J/T63/EeEyPR6PLsOOon//Z"/>
          <p:cNvSpPr>
            <a:spLocks noChangeAspect="1" noChangeArrowheads="1"/>
          </p:cNvSpPr>
          <p:nvPr/>
        </p:nvSpPr>
        <p:spPr bwMode="auto">
          <a:xfrm>
            <a:off x="215900" y="-976313"/>
            <a:ext cx="196215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26" y="143074"/>
            <a:ext cx="3934492" cy="54864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50464" y="123839"/>
            <a:ext cx="4286557" cy="6801862"/>
          </a:xfrm>
          <a:prstGeom prst="rect">
            <a:avLst/>
          </a:prstGeo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4. GOETHE’S ENLIGHTENMENT </a:t>
            </a:r>
            <a:r>
              <a:rPr lang="en-US" sz="2400" b="1" i="1" dirty="0">
                <a:latin typeface="Britannic Bold" panose="020B0903060703020204" pitchFamily="34" charset="0"/>
              </a:rPr>
              <a:t>MEPHISTOPHELES </a:t>
            </a:r>
          </a:p>
          <a:p>
            <a:endParaRPr lang="en-US" sz="2400" b="1" dirty="0">
              <a:latin typeface="Britannic Bold" panose="020B0903060703020204" pitchFamily="34" charset="0"/>
            </a:endParaRPr>
          </a:p>
          <a:p>
            <a:r>
              <a:rPr lang="en-US" sz="2400" b="1" dirty="0">
                <a:latin typeface="Britannic Bold" panose="020B0903060703020204" pitchFamily="34" charset="0"/>
              </a:rPr>
              <a:t>GOETHE CHANGED THE DEVIL  FROM A THEOLOGICAL PERSON TO A LITERARY CHARACTER . </a:t>
            </a:r>
          </a:p>
          <a:p>
            <a:r>
              <a:rPr lang="en-US" sz="2400" b="1" dirty="0">
                <a:latin typeface="Britannic Bold" panose="020B0903060703020204" pitchFamily="34" charset="0"/>
              </a:rPr>
              <a:t> </a:t>
            </a:r>
          </a:p>
          <a:p>
            <a:r>
              <a:rPr lang="en-US" sz="2400" b="1" dirty="0">
                <a:latin typeface="Britannic Bold" panose="020B0903060703020204" pitchFamily="34" charset="0"/>
              </a:rPr>
              <a:t>HE STRESSED THE EQUIVOCAL NATURE OF MEPHISTO: BOTH THE  OPPONENT AND INSTRUMENT OF GOD.</a:t>
            </a:r>
          </a:p>
          <a:p>
            <a:endParaRPr lang="en-US" sz="2400" b="1" dirty="0">
              <a:latin typeface="Britannic Bold" panose="020B0903060703020204" pitchFamily="34" charset="0"/>
            </a:endParaRPr>
          </a:p>
          <a:p>
            <a:r>
              <a:rPr lang="en-US" sz="2400" b="1" dirty="0">
                <a:latin typeface="Britannic Bold" panose="020B0903060703020204" pitchFamily="34" charset="0"/>
              </a:rPr>
              <a:t>MOST OF THE ARTISTIC, LITERARY, OPERATIC, AND CINEMATIC DEVILS AFTER GOETHE’S </a:t>
            </a:r>
            <a:r>
              <a:rPr lang="en-US" sz="2400" b="1" i="1" dirty="0">
                <a:latin typeface="Britannic Bold" panose="020B0903060703020204" pitchFamily="34" charset="0"/>
              </a:rPr>
              <a:t>FAUST</a:t>
            </a:r>
            <a:r>
              <a:rPr lang="en-US" sz="2400" b="1" dirty="0">
                <a:latin typeface="Britannic Bold" panose="020B0903060703020204" pitchFamily="34" charset="0"/>
              </a:rPr>
              <a:t>, ARE BASED ON HIS  MEPHISTOPHELES</a:t>
            </a:r>
            <a:r>
              <a:rPr lang="en-US" sz="28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480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0" y="5257800"/>
            <a:ext cx="4095750" cy="830997"/>
          </a:xfrm>
          <a:prstGeom prst="rect">
            <a:avLst/>
          </a:prstGeo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i="1" dirty="0">
                <a:latin typeface="Britannic Bold" panose="020B0903060703020204" pitchFamily="34" charset="0"/>
              </a:rPr>
              <a:t>Satan, The Angel of Evil</a:t>
            </a:r>
          </a:p>
          <a:p>
            <a:pPr algn="ctr"/>
            <a:r>
              <a:rPr lang="en-US" sz="2400" b="1" dirty="0">
                <a:latin typeface="Britannic Bold" panose="020B0903060703020204" pitchFamily="34" charset="0"/>
              </a:rPr>
              <a:t>by Antoine Wiertz, 1839</a:t>
            </a:r>
          </a:p>
        </p:txBody>
      </p:sp>
      <p:pic>
        <p:nvPicPr>
          <p:cNvPr id="3074" name="Picture 2" descr="http://www.oceansbridge.com/paintings/collections/famous-nudes/big/Wiertz_AntoineXXThe_Angel_of_Ev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7916"/>
            <a:ext cx="2971800" cy="6399272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0" y="248662"/>
            <a:ext cx="3962400" cy="4401205"/>
          </a:xfrm>
          <a:prstGeom prst="rect">
            <a:avLst/>
          </a:prstGeo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4000" b="1" dirty="0">
                <a:latin typeface="Britannic Bold" panose="020B0903060703020204" pitchFamily="34" charset="0"/>
              </a:rPr>
              <a:t>5. A 19</a:t>
            </a:r>
            <a:r>
              <a:rPr lang="en-US" sz="4000" b="1" baseline="30000" dirty="0">
                <a:latin typeface="Britannic Bold" panose="020B0903060703020204" pitchFamily="34" charset="0"/>
              </a:rPr>
              <a:t>th</a:t>
            </a:r>
            <a:r>
              <a:rPr lang="en-US" sz="4000" b="1" dirty="0">
                <a:latin typeface="Britannic Bold" panose="020B0903060703020204" pitchFamily="34" charset="0"/>
              </a:rPr>
              <a:t> century artist’s rendition of the angel of evil; an ambivalent, almost decadent view of Satan.</a:t>
            </a:r>
          </a:p>
        </p:txBody>
      </p:sp>
    </p:spTree>
    <p:extLst>
      <p:ext uri="{BB962C8B-B14F-4D97-AF65-F5344CB8AC3E}">
        <p14:creationId xmlns:p14="http://schemas.microsoft.com/office/powerpoint/2010/main" val="3790820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1252" y="6258144"/>
            <a:ext cx="4724400" cy="400110"/>
          </a:xfrm>
          <a:prstGeom prst="rect">
            <a:avLst/>
          </a:prstGeo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b="1" i="1" dirty="0">
                <a:latin typeface="Britannic Bold" panose="020B0903060703020204" pitchFamily="34" charset="0"/>
              </a:rPr>
              <a:t>Faust</a:t>
            </a:r>
            <a:r>
              <a:rPr lang="en-US" sz="2000" b="1" dirty="0">
                <a:latin typeface="Britannic Bold" panose="020B0903060703020204" pitchFamily="34" charset="0"/>
              </a:rPr>
              <a:t>, opera by Charles Gounod, 1859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66" y="199746"/>
            <a:ext cx="4947172" cy="576072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76200" y="228599"/>
            <a:ext cx="3733800" cy="5852160"/>
          </a:xfrm>
          <a:prstGeom prst="rect">
            <a:avLst/>
          </a:prstGeo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latin typeface="Britannic Bold" panose="020B0903060703020204" pitchFamily="34" charset="0"/>
              </a:rPr>
              <a:t>6.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latin typeface="Britannic Bold" panose="020B0903060703020204" pitchFamily="34" charset="0"/>
              </a:rPr>
              <a:t>Gounod’s opera,  </a:t>
            </a:r>
            <a:r>
              <a:rPr lang="en-US" sz="2400" b="1" i="1" dirty="0">
                <a:latin typeface="Britannic Bold" panose="020B0903060703020204" pitchFamily="34" charset="0"/>
              </a:rPr>
              <a:t>Faust,</a:t>
            </a:r>
            <a:r>
              <a:rPr lang="en-US" sz="2400" b="1" dirty="0">
                <a:latin typeface="Britannic Bold" panose="020B0903060703020204" pitchFamily="34" charset="0"/>
              </a:rPr>
              <a:t> shifts the focus of the story from the Faust/Mephistopheles duo to Margarita (Gretchen), the pure young girl Faust asks the Devil to get for him, and then seduces and abandons. </a:t>
            </a:r>
          </a:p>
          <a:p>
            <a:r>
              <a:rPr lang="en-US" sz="2400" b="1" dirty="0">
                <a:latin typeface="Britannic Bold" panose="020B0903060703020204" pitchFamily="34" charset="0"/>
              </a:rPr>
              <a:t> </a:t>
            </a:r>
          </a:p>
          <a:p>
            <a:r>
              <a:rPr lang="en-US" sz="2400" b="1" dirty="0">
                <a:latin typeface="Britannic Bold" panose="020B0903060703020204" pitchFamily="34" charset="0"/>
              </a:rPr>
              <a:t>Goethe was the innovator who introduced a love story into the traditional tale of Faust.</a:t>
            </a:r>
          </a:p>
          <a:p>
            <a:endParaRPr 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2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6286143"/>
            <a:ext cx="7086600" cy="461665"/>
          </a:xfrm>
          <a:prstGeom prst="rect">
            <a:avLst/>
          </a:prstGeo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i="1" dirty="0">
                <a:latin typeface="Britannic Bold" panose="020B0903060703020204" pitchFamily="34" charset="0"/>
              </a:rPr>
              <a:t>Mefistofele</a:t>
            </a:r>
            <a:r>
              <a:rPr lang="en-US" sz="2400" b="1" dirty="0">
                <a:latin typeface="Britannic Bold" panose="020B0903060703020204" pitchFamily="34" charset="0"/>
              </a:rPr>
              <a:t>, opera by Arrigo Boito, 1867</a:t>
            </a:r>
          </a:p>
        </p:txBody>
      </p:sp>
      <p:pic>
        <p:nvPicPr>
          <p:cNvPr id="2050" name="Picture 2" descr="http://i43.tower.com/images/mm107054984/boito-mefistofele-arena-ramey-benackova-san-francisco-opera-samuel-dvd-cover-ar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79" y="253309"/>
            <a:ext cx="4012414" cy="54864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ryn Terfel   Son lo spirito che nega   Mefistofele (Boito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841343" y="6070696"/>
            <a:ext cx="609600" cy="60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" y="248870"/>
            <a:ext cx="4191000" cy="5262979"/>
          </a:xfrm>
          <a:prstGeom prst="rect">
            <a:avLst/>
          </a:prstGeo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Britannic Bold" panose="020B0903060703020204" pitchFamily="34" charset="0"/>
              </a:rPr>
              <a:t>7. The other great 19</a:t>
            </a:r>
            <a:r>
              <a:rPr lang="en-US" sz="2800" b="1" baseline="30000" dirty="0">
                <a:latin typeface="Britannic Bold" panose="020B0903060703020204" pitchFamily="34" charset="0"/>
              </a:rPr>
              <a:t>th</a:t>
            </a:r>
            <a:r>
              <a:rPr lang="en-US" sz="2800" b="1" dirty="0">
                <a:latin typeface="Britannic Bold" panose="020B0903060703020204" pitchFamily="34" charset="0"/>
              </a:rPr>
              <a:t> c opera based on </a:t>
            </a:r>
            <a:r>
              <a:rPr lang="en-US" sz="2800" b="1" i="1" dirty="0">
                <a:latin typeface="Britannic Bold" panose="020B0903060703020204" pitchFamily="34" charset="0"/>
              </a:rPr>
              <a:t>Faust, is</a:t>
            </a:r>
            <a:r>
              <a:rPr lang="en-US" sz="2800" b="1" dirty="0">
                <a:latin typeface="Britannic Bold" panose="020B0903060703020204" pitchFamily="34" charset="0"/>
              </a:rPr>
              <a:t> Arrigo Boito’s </a:t>
            </a:r>
            <a:r>
              <a:rPr lang="en-US" sz="2800" b="1" i="1" dirty="0" err="1">
                <a:latin typeface="Britannic Bold" panose="020B0903060703020204" pitchFamily="34" charset="0"/>
              </a:rPr>
              <a:t>Mephistofeles</a:t>
            </a:r>
            <a:r>
              <a:rPr lang="en-US" sz="2800" b="1" i="1" dirty="0">
                <a:latin typeface="Britannic Bold" panose="020B0903060703020204" pitchFamily="34" charset="0"/>
              </a:rPr>
              <a:t>.  It </a:t>
            </a:r>
            <a:r>
              <a:rPr lang="en-US" sz="2800" b="1" dirty="0">
                <a:latin typeface="Britannic Bold" panose="020B0903060703020204" pitchFamily="34" charset="0"/>
              </a:rPr>
              <a:t>highlights the character of Mephistopheles as the spirit of negation that represents one important side of Goethe’s Mephistopheles: </a:t>
            </a:r>
          </a:p>
          <a:p>
            <a:r>
              <a:rPr lang="en-US" sz="2800" b="1" dirty="0">
                <a:latin typeface="Britannic Bold" panose="020B0903060703020204" pitchFamily="34" charset="0"/>
                <a:cs typeface="Aharoni" pitchFamily="2" charset="-79"/>
              </a:rPr>
              <a:t>“I am the spirit that always negates.”</a:t>
            </a:r>
          </a:p>
        </p:txBody>
      </p:sp>
    </p:spTree>
    <p:extLst>
      <p:ext uri="{BB962C8B-B14F-4D97-AF65-F5344CB8AC3E}">
        <p14:creationId xmlns:p14="http://schemas.microsoft.com/office/powerpoint/2010/main" val="2832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061940"/>
            <a:ext cx="9144000" cy="461665"/>
          </a:xfrm>
          <a:prstGeom prst="rect">
            <a:avLst/>
          </a:prstGeo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dirty="0">
                <a:latin typeface="Britannic Bold" panose="020B0903060703020204" pitchFamily="34" charset="0"/>
              </a:rPr>
              <a:t>Sheet music for popular American song by Irving Berlin, 1913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14" y="267810"/>
            <a:ext cx="4299686" cy="5486400"/>
          </a:xfrm>
          <a:prstGeom prst="rect">
            <a:avLst/>
          </a:prstGeom>
        </p:spPr>
      </p:pic>
      <p:pic>
        <p:nvPicPr>
          <p:cNvPr id="5" name="Peerless Quartet    At The Devils Ball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/>
                </p14:media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077200" y="5181600"/>
            <a:ext cx="609600" cy="60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3620" y="319601"/>
            <a:ext cx="4672911" cy="5016758"/>
          </a:xfrm>
          <a:prstGeom prst="rect">
            <a:avLst/>
          </a:prstGeo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Britannic Bold" panose="020B0903060703020204" pitchFamily="34" charset="0"/>
              </a:rPr>
              <a:t>8. The ultimate trivialization of the devil in vaudeville – </a:t>
            </a:r>
            <a:r>
              <a:rPr lang="en-US" sz="3200" b="1" i="1" dirty="0">
                <a:latin typeface="Britannic Bold" panose="020B0903060703020204" pitchFamily="34" charset="0"/>
              </a:rPr>
              <a:t>At the Devil’s Ball</a:t>
            </a:r>
            <a:r>
              <a:rPr lang="en-US" sz="3200" b="1" dirty="0">
                <a:latin typeface="Britannic Bold" panose="020B0903060703020204" pitchFamily="34" charset="0"/>
              </a:rPr>
              <a:t> -- was a popular song by Irving Berlin written in 1913.  Recall it when we come to the chapter “Satan’s Ball” in </a:t>
            </a:r>
            <a:r>
              <a:rPr lang="en-US" sz="3200" b="1" i="1" dirty="0">
                <a:latin typeface="Britannic Bold" panose="020B0903060703020204" pitchFamily="34" charset="0"/>
              </a:rPr>
              <a:t>Master &amp; Margarita.</a:t>
            </a:r>
          </a:p>
        </p:txBody>
      </p:sp>
    </p:spTree>
    <p:extLst>
      <p:ext uri="{BB962C8B-B14F-4D97-AF65-F5344CB8AC3E}">
        <p14:creationId xmlns:p14="http://schemas.microsoft.com/office/powerpoint/2010/main" val="28730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620" y="6280337"/>
            <a:ext cx="9144000" cy="400110"/>
          </a:xfrm>
          <a:prstGeom prst="rect">
            <a:avLst/>
          </a:prstGeo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b="1" dirty="0">
                <a:latin typeface="Britannic Bold" panose="020B0903060703020204" pitchFamily="34" charset="0"/>
              </a:rPr>
              <a:t>Allied poster from World War I showing Kaiser Wilhelm II demonized, 1915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5"/>
          <a:stretch/>
        </p:blipFill>
        <p:spPr>
          <a:xfrm>
            <a:off x="4038597" y="228600"/>
            <a:ext cx="4870566" cy="585216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457200" y="228598"/>
            <a:ext cx="3048000" cy="5943600"/>
          </a:xfrm>
          <a:prstGeom prst="rect">
            <a:avLst/>
          </a:prstGeo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Britannic Bold" panose="020B0903060703020204" pitchFamily="34" charset="0"/>
              </a:rPr>
              <a:t>9. In the 20</a:t>
            </a:r>
            <a:r>
              <a:rPr lang="en-US" sz="3200" b="1" baseline="30000" dirty="0">
                <a:latin typeface="Britannic Bold" panose="020B0903060703020204" pitchFamily="34" charset="0"/>
              </a:rPr>
              <a:t>th</a:t>
            </a:r>
            <a:r>
              <a:rPr lang="en-US" sz="3200" b="1" dirty="0">
                <a:latin typeface="Britannic Bold" panose="020B0903060703020204" pitchFamily="34" charset="0"/>
              </a:rPr>
              <a:t> century, “evil” men of power came more and more often to embody the devil, especially in the eyes of their opponents and victims.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895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393082"/>
            <a:ext cx="9169893" cy="461665"/>
          </a:xfrm>
          <a:prstGeom prst="rect">
            <a:avLst/>
          </a:prstGeom>
          <a:solidFill>
            <a:srgbClr val="FD7049"/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“Devil’s Dance” from </a:t>
            </a:r>
            <a:r>
              <a:rPr lang="en-US" sz="2400" b="1" i="1" dirty="0">
                <a:latin typeface="Britannic Bold" panose="020B0903060703020204" pitchFamily="34" charset="0"/>
              </a:rPr>
              <a:t>l’Histoire du Soldat </a:t>
            </a:r>
            <a:r>
              <a:rPr lang="en-US" sz="2400" b="1" dirty="0">
                <a:latin typeface="Britannic Bold" panose="020B0903060703020204" pitchFamily="34" charset="0"/>
              </a:rPr>
              <a:t>by Igor Stravinsky, 1918</a:t>
            </a:r>
          </a:p>
        </p:txBody>
      </p:sp>
      <p:pic>
        <p:nvPicPr>
          <p:cNvPr id="6146" name="Picture 2" descr="http://farm3.staticflickr.com/2607/3976557924_1366d476b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27" y="18914"/>
            <a:ext cx="6111273" cy="63741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gor Stravinsky   The Devil's Dance (The Soldier's Tale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208516" y="5783482"/>
            <a:ext cx="609600" cy="60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80586"/>
            <a:ext cx="3032726" cy="6247864"/>
          </a:xfrm>
          <a:prstGeom prst="rect">
            <a:avLst/>
          </a:prstGeom>
          <a:solidFill>
            <a:srgbClr val="FD7049"/>
          </a:solidFill>
          <a:ln w="571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4000" b="1" dirty="0">
                <a:latin typeface="Britannic Bold" panose="020B0903060703020204" pitchFamily="34" charset="0"/>
              </a:rPr>
              <a:t>10. At the same time, 20</a:t>
            </a:r>
            <a:r>
              <a:rPr lang="en-US" sz="4000" b="1" baseline="30000" dirty="0">
                <a:latin typeface="Britannic Bold" panose="020B0903060703020204" pitchFamily="34" charset="0"/>
              </a:rPr>
              <a:t>th</a:t>
            </a:r>
            <a:r>
              <a:rPr lang="en-US" sz="4000" b="1" dirty="0">
                <a:latin typeface="Britannic Bold" panose="020B0903060703020204" pitchFamily="34" charset="0"/>
              </a:rPr>
              <a:t> century artists in various media revived the earliest folk traditions of the devil.</a:t>
            </a:r>
          </a:p>
        </p:txBody>
      </p:sp>
    </p:spTree>
    <p:extLst>
      <p:ext uri="{BB962C8B-B14F-4D97-AF65-F5344CB8AC3E}">
        <p14:creationId xmlns:p14="http://schemas.microsoft.com/office/powerpoint/2010/main" val="324304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" y="6449195"/>
            <a:ext cx="9067800" cy="400110"/>
          </a:xfrm>
          <a:prstGeom prst="rect">
            <a:avLst/>
          </a:prstGeo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b="1" dirty="0">
                <a:latin typeface="Britannic Bold" panose="020B0903060703020204" pitchFamily="34" charset="0"/>
              </a:rPr>
              <a:t>Film still from </a:t>
            </a:r>
            <a:r>
              <a:rPr lang="en-US" sz="2000" b="1" i="1" dirty="0">
                <a:latin typeface="Britannic Bold" panose="020B0903060703020204" pitchFamily="34" charset="0"/>
              </a:rPr>
              <a:t>Häxan: Witchcraft Through the Ages</a:t>
            </a:r>
            <a:r>
              <a:rPr lang="en-US" sz="2000" b="1" dirty="0">
                <a:latin typeface="Britannic Bold" panose="020B0903060703020204" pitchFamily="34" charset="0"/>
              </a:rPr>
              <a:t>, 1922</a:t>
            </a:r>
          </a:p>
        </p:txBody>
      </p:sp>
      <p:pic>
        <p:nvPicPr>
          <p:cNvPr id="4098" name="Picture 2" descr="http://themovierat.files.wordpress.com/2012/05/haxan4jv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t="11300" r="-2495" b="-2136"/>
          <a:stretch/>
        </p:blipFill>
        <p:spPr bwMode="auto">
          <a:xfrm>
            <a:off x="269489" y="208750"/>
            <a:ext cx="8605022" cy="588191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40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3" y="76200"/>
            <a:ext cx="9052559" cy="1143000"/>
          </a:xfr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r>
              <a:rPr lang="en-US" b="1" dirty="0">
                <a:latin typeface="Britannic Bold" panose="020B0903060703020204" pitchFamily="34" charset="0"/>
              </a:rPr>
              <a:t>IV. </a:t>
            </a:r>
            <a:r>
              <a:rPr lang="en-US" b="1" i="1" dirty="0">
                <a:latin typeface="Britannic Bold" panose="020B0903060703020204" pitchFamily="34" charset="0"/>
              </a:rPr>
              <a:t>MASTER AND MARGARITA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" y="1244353"/>
            <a:ext cx="9052560" cy="5486400"/>
          </a:xfrm>
          <a:solidFill>
            <a:srgbClr val="FD7049"/>
          </a:solidFill>
          <a:ln w="571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Britannic Bold" panose="020B0903060703020204" pitchFamily="34" charset="0"/>
              </a:rPr>
              <a:t>		Finally, Mikhail Bulgakov’s</a:t>
            </a:r>
            <a:r>
              <a:rPr lang="en-US" sz="1800" b="1" i="1" dirty="0">
                <a:latin typeface="Britannic Bold" panose="020B0903060703020204" pitchFamily="34" charset="0"/>
              </a:rPr>
              <a:t> Master and Margarita</a:t>
            </a:r>
            <a:r>
              <a:rPr lang="en-US" sz="1800" b="1" dirty="0">
                <a:latin typeface="Britannic Bold" panose="020B0903060703020204" pitchFamily="34" charset="0"/>
              </a:rPr>
              <a:t>,</a:t>
            </a:r>
          </a:p>
          <a:p>
            <a:pPr marL="0" indent="0">
              <a:buNone/>
            </a:pPr>
            <a:r>
              <a:rPr lang="en-US" sz="1800" b="1" dirty="0">
                <a:latin typeface="Britannic Bold" panose="020B0903060703020204" pitchFamily="34" charset="0"/>
              </a:rPr>
              <a:t> 		written from 1928-1940, incorporates the whole </a:t>
            </a:r>
          </a:p>
          <a:p>
            <a:pPr marL="0" indent="0">
              <a:buNone/>
            </a:pPr>
            <a:r>
              <a:rPr lang="en-US" sz="1800" b="1" dirty="0">
                <a:latin typeface="Britannic Bold" panose="020B0903060703020204" pitchFamily="34" charset="0"/>
              </a:rPr>
              <a:t>		tradition of the devil that began in the 16</a:t>
            </a:r>
            <a:r>
              <a:rPr lang="en-US" sz="1800" b="1" baseline="30000" dirty="0">
                <a:latin typeface="Britannic Bold" panose="020B0903060703020204" pitchFamily="34" charset="0"/>
              </a:rPr>
              <a:t>th</a:t>
            </a:r>
            <a:r>
              <a:rPr lang="en-US" sz="1800" b="1" dirty="0">
                <a:latin typeface="Britannic Bold" panose="020B0903060703020204" pitchFamily="34" charset="0"/>
              </a:rPr>
              <a:t> century.  </a:t>
            </a:r>
          </a:p>
          <a:p>
            <a:pPr marL="0" indent="0">
              <a:buNone/>
            </a:pPr>
            <a:r>
              <a:rPr lang="en-US" sz="1800" b="1" dirty="0">
                <a:latin typeface="Britannic Bold" panose="020B0903060703020204" pitchFamily="34" charset="0"/>
              </a:rPr>
              <a:t>		The novel  has inspired operas, graphic novels, films, </a:t>
            </a:r>
          </a:p>
          <a:p>
            <a:pPr marL="0" indent="0">
              <a:buNone/>
            </a:pPr>
            <a:r>
              <a:rPr lang="en-US" sz="1800" b="1" dirty="0">
                <a:latin typeface="Britannic Bold" panose="020B0903060703020204" pitchFamily="34" charset="0"/>
              </a:rPr>
              <a:t>		and popular street art  – graffiti decorating the </a:t>
            </a:r>
          </a:p>
          <a:p>
            <a:pPr marL="0" indent="0">
              <a:buNone/>
            </a:pPr>
            <a:r>
              <a:rPr lang="en-US" sz="1800" b="1" dirty="0">
                <a:latin typeface="Britannic Bold" panose="020B0903060703020204" pitchFamily="34" charset="0"/>
              </a:rPr>
              <a:t>		stairwells of a Moscow apartment building</a:t>
            </a:r>
          </a:p>
          <a:p>
            <a:pPr marL="0" indent="0">
              <a:buNone/>
            </a:pPr>
            <a:r>
              <a:rPr lang="en-US" sz="1800" b="1" dirty="0">
                <a:latin typeface="Britannic Bold" panose="020B0903060703020204" pitchFamily="34" charset="0"/>
              </a:rPr>
              <a:t> 		where most of the novel takes place.   </a:t>
            </a:r>
          </a:p>
          <a:p>
            <a:pPr marL="0" indent="0">
              <a:buNone/>
            </a:pPr>
            <a:r>
              <a:rPr lang="en-US" sz="1800" b="1" dirty="0">
                <a:latin typeface="Britannic Bold" panose="020B0903060703020204" pitchFamily="34" charset="0"/>
              </a:rPr>
              <a:t>		Bulgakov’s devil recovers his original status </a:t>
            </a:r>
          </a:p>
          <a:p>
            <a:pPr marL="0" indent="0">
              <a:buNone/>
            </a:pPr>
            <a:r>
              <a:rPr lang="en-US" sz="1800" b="1" dirty="0">
                <a:latin typeface="Britannic Bold" panose="020B0903060703020204" pitchFamily="34" charset="0"/>
              </a:rPr>
              <a:t>		as a metaphysical person who exists – </a:t>
            </a:r>
          </a:p>
          <a:p>
            <a:pPr marL="0" indent="0">
              <a:buNone/>
            </a:pPr>
            <a:r>
              <a:rPr lang="en-US" sz="1800" b="1" dirty="0">
                <a:latin typeface="Britannic Bold" panose="020B0903060703020204" pitchFamily="34" charset="0"/>
              </a:rPr>
              <a:t>		at least, in the multiple realities of the novel…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380D8-B370-B3CB-B3D3-0E152EF9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240" y="4724400"/>
            <a:ext cx="3106273" cy="1920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8F3BCD-0506-03AD-0ED7-7432C0A1E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14" y="4724400"/>
            <a:ext cx="1480792" cy="1920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517C4A-89E1-44ED-D71B-56E27A12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372" y="4724400"/>
            <a:ext cx="2879363" cy="1920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A0C479-6EDB-E94D-8C9F-CCE45BCC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8" y="4688889"/>
            <a:ext cx="1645870" cy="1920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458A86-BDA8-1F88-D0EA-4FE60274D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971" y="1419677"/>
            <a:ext cx="1931542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3CFAF-848F-E33E-0E35-22DE105E5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53" y="1419677"/>
            <a:ext cx="182423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19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6197025"/>
            <a:ext cx="8839200" cy="584775"/>
          </a:xfrm>
          <a:prstGeom prst="rect">
            <a:avLst/>
          </a:prstGeo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b="1" dirty="0">
                <a:latin typeface="Britannic Bold" panose="020B0903060703020204" pitchFamily="34" charset="0"/>
              </a:rPr>
              <a:t>Woland in </a:t>
            </a:r>
            <a:r>
              <a:rPr lang="en-US" sz="1600" b="1" i="1" dirty="0">
                <a:latin typeface="Britannic Bold" panose="020B0903060703020204" pitchFamily="34" charset="0"/>
              </a:rPr>
              <a:t>The Master and Margarita</a:t>
            </a:r>
          </a:p>
          <a:p>
            <a:pPr algn="ctr"/>
            <a:r>
              <a:rPr lang="en-US" sz="1600" b="1" dirty="0">
                <a:latin typeface="Britannic Bold" panose="020B0903060703020204" pitchFamily="34" charset="0"/>
              </a:rPr>
              <a:t>Graffito from the stairwell of Apartment 50,  302B Sadovaya Street, Moscow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60" y="75460"/>
            <a:ext cx="4526280" cy="60350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4" name="Alfred Schnittke   Voland (The Master and Margarita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001000" y="53013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999" y="360285"/>
            <a:ext cx="8686800" cy="6370975"/>
          </a:xfrm>
          <a:prstGeom prst="rect">
            <a:avLst/>
          </a:prstGeom>
          <a:solidFill>
            <a:srgbClr val="FD7049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ritannic Bold" panose="020B0903060703020204" pitchFamily="34" charset="0"/>
              </a:rPr>
              <a:t>I. WHO WAS/IS THE DEVIL?</a:t>
            </a:r>
          </a:p>
          <a:p>
            <a:r>
              <a:rPr lang="en-US" sz="2400" b="1" u="sng" dirty="0">
                <a:latin typeface="Britannic Bold" panose="020B0903060703020204" pitchFamily="34" charset="0"/>
              </a:rPr>
              <a:t>ORIGINAL [CHRISTIAN]IDENTITY</a:t>
            </a:r>
            <a:r>
              <a:rPr lang="en-US" sz="2400" b="1" dirty="0">
                <a:latin typeface="Britannic Bold" panose="020B0903060703020204" pitchFamily="34" charset="0"/>
              </a:rPr>
              <a:t>:</a:t>
            </a:r>
          </a:p>
          <a:p>
            <a:endParaRPr lang="en-US" sz="2400" b="1" dirty="0">
              <a:latin typeface="Britannic Bold" panose="020B0903060703020204" pitchFamily="34" charset="0"/>
            </a:endParaRPr>
          </a:p>
          <a:p>
            <a:r>
              <a:rPr lang="en-US" sz="2400" b="1" dirty="0">
                <a:latin typeface="Britannic Bold" panose="020B0903060703020204" pitchFamily="34" charset="0"/>
              </a:rPr>
              <a:t>LUCIFER, THE FALLEN ANGEL: </a:t>
            </a:r>
          </a:p>
          <a:p>
            <a:r>
              <a:rPr lang="en-US" sz="2400" b="1" dirty="0">
                <a:latin typeface="Britannic Bold" panose="020B0903060703020204" pitchFamily="34" charset="0"/>
              </a:rPr>
              <a:t>A METAPHYSICAL BEING. </a:t>
            </a:r>
          </a:p>
          <a:p>
            <a:endParaRPr lang="en-US" sz="2400" b="1" dirty="0">
              <a:latin typeface="Arial Black" panose="020B0A04020102020204" pitchFamily="34" charset="0"/>
            </a:endParaRPr>
          </a:p>
          <a:p>
            <a:pPr algn="ctr"/>
            <a:endParaRPr lang="en-US" sz="4400" b="1" dirty="0">
              <a:latin typeface="Britannic Bold" panose="020B0903060703020204" pitchFamily="34" charset="0"/>
            </a:endParaRPr>
          </a:p>
          <a:p>
            <a:r>
              <a:rPr lang="en-US" sz="2400" b="1" u="sng" dirty="0">
                <a:latin typeface="Britannic Bold" panose="020B0903060703020204" pitchFamily="34" charset="0"/>
              </a:rPr>
              <a:t>SYMBOLIC IDENTITIES: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latin typeface="Britannic Bold" panose="020B0903060703020204" pitchFamily="34" charset="0"/>
              </a:rPr>
              <a:t>Head of a demonical church &amp; army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latin typeface="Britannic Bold" panose="020B0903060703020204" pitchFamily="34" charset="0"/>
              </a:rPr>
              <a:t>The evil arm of God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latin typeface="Britannic Bold" panose="020B0903060703020204" pitchFamily="34" charset="0"/>
              </a:rPr>
              <a:t>The embodiment of Evil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latin typeface="Britannic Bold" panose="020B0903060703020204" pitchFamily="34" charset="0"/>
              </a:rPr>
              <a:t>The spirit or principal  of negation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latin typeface="Britannic Bold" panose="020B0903060703020204" pitchFamily="34" charset="0"/>
              </a:rPr>
              <a:t>A  literary character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latin typeface="Britannic Bold" panose="020B0903060703020204" pitchFamily="34" charset="0"/>
              </a:rPr>
              <a:t>A comedian, vaudevillian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latin typeface="Britannic Bold" panose="020B0903060703020204" pitchFamily="34" charset="0"/>
              </a:rPr>
              <a:t>The reality of evil in the world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Symphonie Fantastique Dies Ira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814200" y="5849633"/>
            <a:ext cx="609600" cy="609600"/>
          </a:xfrm>
          <a:prstGeom prst="rect">
            <a:avLst/>
          </a:prstGeom>
        </p:spPr>
      </p:pic>
      <p:pic>
        <p:nvPicPr>
          <p:cNvPr id="1026" name="Picture 2" descr="Lucifer Embrace | Ángeles masculinos, Arte vampiro, Ángeles oscuros">
            <a:extLst>
              <a:ext uri="{FF2B5EF4-FFF2-40B4-BE49-F238E27FC236}">
                <a16:creationId xmlns:a16="http://schemas.microsoft.com/office/drawing/2014/main" id="{E82F40CC-B8CA-D18E-506A-365E8CC1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369" y="1219200"/>
            <a:ext cx="3395031" cy="46634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6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2608" y="6240674"/>
            <a:ext cx="8046720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b="1" dirty="0">
                <a:latin typeface="Britannic Bold" panose="020B0903060703020204" pitchFamily="34" charset="0"/>
              </a:rPr>
              <a:t>The demon-cat Behemoth in</a:t>
            </a:r>
            <a:r>
              <a:rPr lang="en-US" sz="1600" b="1" i="1" dirty="0">
                <a:latin typeface="Britannic Bold" panose="020B0903060703020204" pitchFamily="34" charset="0"/>
              </a:rPr>
              <a:t> Master and Margarita</a:t>
            </a:r>
          </a:p>
          <a:p>
            <a:pPr algn="ctr"/>
            <a:r>
              <a:rPr lang="en-US" sz="1600" b="1" dirty="0">
                <a:latin typeface="Britannic Bold" panose="020B0903060703020204" pitchFamily="34" charset="0"/>
              </a:rPr>
              <a:t>Graffito from the stairwell of Apartment 50, 302B Sadovaya Street, Moscow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8" y="76200"/>
            <a:ext cx="8046720" cy="603504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966715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6200"/>
            <a:ext cx="9144000" cy="1371600"/>
          </a:xfr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latin typeface="Britannic Bold" panose="020B0903060703020204" pitchFamily="34" charset="0"/>
              </a:rPr>
              <a:t>V. WHO WAS MOST LIKELY TO MAKE A PACT WITH THE DEVIL?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1470734"/>
            <a:ext cx="9067800" cy="1219200"/>
          </a:xfr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pPr algn="l"/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  <a:p>
            <a:pPr algn="l"/>
            <a:r>
              <a:rPr lang="en-US" sz="5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1. WITCHES     2. LEARNED MEN</a:t>
            </a:r>
          </a:p>
          <a:p>
            <a:pPr algn="l"/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9A599-B7DE-F7E9-4FC7-615375A07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95600"/>
            <a:ext cx="3337557" cy="356616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45066-2070-BF62-35E2-5E86E915E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42" y="2895600"/>
            <a:ext cx="3337557" cy="36576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49640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533400"/>
            <a:ext cx="7772400" cy="1470025"/>
          </a:xfr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en-US" sz="9600" b="1" dirty="0">
                <a:latin typeface="Britannic Bold" panose="020B0903060703020204" pitchFamily="34" charset="0"/>
                <a:cs typeface="Aharoni" panose="02010803020104030203" pitchFamily="2" charset="-79"/>
              </a:rPr>
              <a:t>1. WITCHES</a:t>
            </a:r>
          </a:p>
        </p:txBody>
      </p:sp>
      <p:pic>
        <p:nvPicPr>
          <p:cNvPr id="1026" name="Picture 2" descr="Facts About Witches | Mental Floss">
            <a:extLst>
              <a:ext uri="{FF2B5EF4-FFF2-40B4-BE49-F238E27FC236}">
                <a16:creationId xmlns:a16="http://schemas.microsoft.com/office/drawing/2014/main" id="{BD1F7C04-F33D-472A-9CE2-DD57EEC7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67000"/>
            <a:ext cx="6041577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52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14" y="76200"/>
            <a:ext cx="3986115" cy="762000"/>
          </a:xfrm>
          <a:solidFill>
            <a:srgbClr val="FD7049"/>
          </a:solidFill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A.</a:t>
            </a:r>
            <a:r>
              <a:rPr lang="en-US" sz="4000" b="1" dirty="0">
                <a:latin typeface="Britannic Bold" panose="020B0903060703020204" pitchFamily="34" charset="0"/>
                <a:cs typeface="Aharoni" panose="02010803020104030203" pitchFamily="2" charset="-79"/>
              </a:rPr>
              <a:t>WITCHES WERE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61645"/>
            <a:ext cx="4724400" cy="6538121"/>
          </a:xfr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5900" b="1" dirty="0">
                <a:latin typeface="Britannic Bold" panose="020B0903060703020204" pitchFamily="34" charset="0"/>
                <a:cs typeface="Aharoni" pitchFamily="2" charset="-79"/>
              </a:rPr>
              <a:t>WHAT HARM DID THEY DO?</a:t>
            </a:r>
          </a:p>
          <a:p>
            <a:pPr marL="0" indent="0">
              <a:buNone/>
            </a:pPr>
            <a:endParaRPr lang="en-US" sz="5900" b="1" dirty="0">
              <a:latin typeface="Britannic Bold" panose="020B0903060703020204" pitchFamily="34" charset="0"/>
              <a:cs typeface="Aharoni" pitchFamily="2" charset="-79"/>
            </a:endParaRPr>
          </a:p>
          <a:p>
            <a:pPr marL="0" indent="0">
              <a:buNone/>
            </a:pPr>
            <a:r>
              <a:rPr lang="en-US" sz="3800" b="1" dirty="0">
                <a:latin typeface="Britannic Bold" panose="020B0903060703020204" pitchFamily="34" charset="0"/>
              </a:rPr>
              <a:t> 1. RENDERED PEOPLE IMPOTENT OR   	STERILE;</a:t>
            </a:r>
          </a:p>
          <a:p>
            <a:pPr marL="0" indent="0">
              <a:buNone/>
            </a:pPr>
            <a:endParaRPr lang="en-US" sz="3600" b="1" dirty="0">
              <a:latin typeface="Britannic Bold" panose="020B0903060703020204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Britannic Bold" panose="020B0903060703020204" pitchFamily="34" charset="0"/>
              </a:rPr>
              <a:t> 2. BLIGHTED CROPS; CAUSED DISEASES;     	DRIED UP CATTLE; </a:t>
            </a:r>
          </a:p>
          <a:p>
            <a:pPr marL="0" indent="0">
              <a:buNone/>
            </a:pPr>
            <a:endParaRPr lang="en-US" sz="3600" b="1" dirty="0">
              <a:latin typeface="Britannic Bold" panose="020B0903060703020204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Britannic Bold" panose="020B0903060703020204" pitchFamily="34" charset="0"/>
              </a:rPr>
              <a:t> 3.  CAUSED DEMONIC  POSSESSION, MENTAL 	ILLNESS;</a:t>
            </a:r>
          </a:p>
          <a:p>
            <a:pPr marL="0" indent="0">
              <a:buNone/>
            </a:pPr>
            <a:r>
              <a:rPr lang="en-US" sz="3600" b="1" dirty="0">
                <a:latin typeface="Britannic Bold" panose="020B0903060703020204" pitchFamily="34" charset="0"/>
              </a:rPr>
              <a:t>  </a:t>
            </a:r>
          </a:p>
          <a:p>
            <a:pPr marL="0" indent="0">
              <a:buNone/>
            </a:pPr>
            <a:r>
              <a:rPr lang="en-US" sz="3600" b="1" dirty="0">
                <a:latin typeface="Britannic Bold" panose="020B0903060703020204" pitchFamily="34" charset="0"/>
              </a:rPr>
              <a:t> 4.   RENOUNCED CHRIST AND WORSHIPPED 	THE  DEVIL; </a:t>
            </a:r>
          </a:p>
          <a:p>
            <a:pPr marL="0" indent="0">
              <a:buNone/>
            </a:pPr>
            <a:r>
              <a:rPr lang="en-US" sz="3600" b="1" dirty="0">
                <a:latin typeface="Britannic Bold" panose="020B0903060703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3600" b="1" dirty="0">
                <a:latin typeface="Britannic Bold" panose="020B0903060703020204" pitchFamily="34" charset="0"/>
              </a:rPr>
              <a:t> 5.   MET AT NIGHT, FLEW TO THEIR “SABBAT”  	ON BROOMS, FENCES, OR ANIMALS, 	OR SIMPLY LEVITATED THROUGH THE 	AIR; </a:t>
            </a:r>
          </a:p>
          <a:p>
            <a:pPr marL="0" indent="0">
              <a:buNone/>
            </a:pPr>
            <a:r>
              <a:rPr lang="en-US" sz="3600" b="1" dirty="0">
                <a:latin typeface="Britannic Bold" panose="020B0903060703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3600" b="1" dirty="0">
                <a:latin typeface="Britannic Bold" panose="020B0903060703020204" pitchFamily="34" charset="0"/>
              </a:rPr>
              <a:t> 	HELD INCESTUOUS ORGIES;</a:t>
            </a:r>
          </a:p>
          <a:p>
            <a:pPr marL="0" indent="0">
              <a:buNone/>
            </a:pPr>
            <a:endParaRPr lang="en-US" sz="3600" b="1" dirty="0">
              <a:latin typeface="Britannic Bold" panose="020B0903060703020204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Britannic Bold" panose="020B0903060703020204" pitchFamily="34" charset="0"/>
              </a:rPr>
              <a:t> 	KIDNAPPED AND SACRIFICED 	CHRISTIAN BABIES…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36" y="2859286"/>
            <a:ext cx="3840480" cy="384048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76030" y="921484"/>
            <a:ext cx="3862485" cy="1938992"/>
          </a:xfrm>
          <a:prstGeom prst="rect">
            <a:avLst/>
          </a:prstGeo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</a:rPr>
              <a:t>PEOPLE WHO HAD MADE A PACT WITH THE DEVIL:  IN RETURN FOR THEIR SERVICE, SATAN REWARDED THEM WITH MAGICAL POWERS, WHICH THEY USED FOR EVIL PURPOSES. </a:t>
            </a:r>
          </a:p>
        </p:txBody>
      </p:sp>
    </p:spTree>
    <p:extLst>
      <p:ext uri="{BB962C8B-B14F-4D97-AF65-F5344CB8AC3E}">
        <p14:creationId xmlns:p14="http://schemas.microsoft.com/office/powerpoint/2010/main" val="960440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sz="5400" b="1" dirty="0">
                <a:latin typeface="Britannic Bold" panose="020B0903060703020204" pitchFamily="34" charset="0"/>
              </a:rPr>
              <a:t>B. THE WITCH CRAZE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US" b="1" dirty="0">
                <a:latin typeface="Britannic Bold" panose="020B0903060703020204" pitchFamily="34" charset="0"/>
              </a:rPr>
              <a:t>“Witches were to be found all over Europe, in every neighborhood, all linked in one great conspiracy under the generalship of Satan against the Christian community.  Such a conspiracy never existed, yet papal pronouncements, Catholic councils, Protestant synods, inquisitorial tribunals, secular courts, and leading scholars all repeatedly proclaimed its reality.”  </a:t>
            </a:r>
          </a:p>
          <a:p>
            <a:pPr marL="0" indent="0">
              <a:buNone/>
            </a:pPr>
            <a:r>
              <a:rPr lang="en-US" b="1" dirty="0">
                <a:latin typeface="Britannic Bold" panose="020B0903060703020204" pitchFamily="34" charset="0"/>
              </a:rPr>
              <a:t>(Russell, </a:t>
            </a:r>
            <a:r>
              <a:rPr lang="en-US" b="1" i="1" dirty="0">
                <a:latin typeface="Britannic Bold" panose="020B0903060703020204" pitchFamily="34" charset="0"/>
              </a:rPr>
              <a:t>The Devil in the Modern World</a:t>
            </a:r>
            <a:r>
              <a:rPr lang="en-US" b="1" dirty="0">
                <a:latin typeface="Britannic Bold" panose="020B0903060703020204" pitchFamily="34" charset="0"/>
              </a:rPr>
              <a:t>, p 28.)</a:t>
            </a:r>
          </a:p>
        </p:txBody>
      </p:sp>
    </p:spTree>
    <p:extLst>
      <p:ext uri="{BB962C8B-B14F-4D97-AF65-F5344CB8AC3E}">
        <p14:creationId xmlns:p14="http://schemas.microsoft.com/office/powerpoint/2010/main" val="420145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48" y="137434"/>
            <a:ext cx="8229600" cy="1143000"/>
          </a:xfrm>
          <a:solidFill>
            <a:srgbClr val="FD7049"/>
          </a:solidFill>
        </p:spPr>
        <p:txBody>
          <a:bodyPr>
            <a:noAutofit/>
          </a:bodyPr>
          <a:lstStyle/>
          <a:p>
            <a:r>
              <a:rPr lang="en-US" sz="3600" b="1" dirty="0">
                <a:latin typeface="Britannic Bold" panose="020B0903060703020204" pitchFamily="34" charset="0"/>
                <a:cs typeface="Aharoni" panose="02010803020104030203" pitchFamily="2" charset="-79"/>
              </a:rPr>
              <a:t>2. </a:t>
            </a:r>
            <a:r>
              <a:rPr lang="en-US" sz="4000" b="1" dirty="0">
                <a:latin typeface="Britannic Bold" panose="020B0903060703020204" pitchFamily="34" charset="0"/>
                <a:cs typeface="Aharoni" panose="02010803020104030203" pitchFamily="2" charset="-79"/>
              </a:rPr>
              <a:t>HOW LEARNED MEN CAME TO BE ASSOCIATED WITH THE DEVIL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248" y="1794369"/>
            <a:ext cx="3962400" cy="4926197"/>
          </a:xfrm>
          <a:solidFill>
            <a:srgbClr val="FD704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1.At some point, learned Christians rationalized that</a:t>
            </a:r>
          </a:p>
          <a:p>
            <a:pPr marL="0" indent="0">
              <a:buNone/>
            </a:pP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a.  </a:t>
            </a: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Satan might  have his own Church,  priests, 	ceremonies and his mass; </a:t>
            </a:r>
          </a:p>
          <a:p>
            <a:pPr marL="0" indent="0">
              <a:buNone/>
            </a:pP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b.  </a:t>
            </a: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They themselves could  be priests of Satan</a:t>
            </a: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, who 	would give them what they were forbidden to request from God.</a:t>
            </a:r>
          </a:p>
          <a:p>
            <a:pPr marL="0" indent="0">
              <a:buNone/>
            </a:pP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2. They turned to </a:t>
            </a: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sorcery and necromancy </a:t>
            </a:r>
          </a:p>
          <a:p>
            <a:pPr marL="0" indent="0">
              <a:buNone/>
            </a:pP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a. </a:t>
            </a: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Sorcerers</a:t>
            </a: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  cast  “</a:t>
            </a:r>
            <a:r>
              <a:rPr lang="en-US" sz="3800" b="1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sors</a:t>
            </a: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” or spells over those to whom they wished evil; they could also evoke the Devil or subordinate demons;  </a:t>
            </a:r>
          </a:p>
          <a:p>
            <a:pPr marL="0" indent="0">
              <a:buNone/>
            </a:pP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b. N</a:t>
            </a: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ecromancers </a:t>
            </a: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could call up apparitions of the dead.  </a:t>
            </a:r>
          </a:p>
          <a:p>
            <a:pPr marL="0" indent="0">
              <a:buNone/>
            </a:pPr>
            <a:r>
              <a:rPr lang="en-US" sz="3800" b="1" dirty="0">
                <a:solidFill>
                  <a:schemeClr val="tx1"/>
                </a:solidFill>
                <a:latin typeface="Britannic Bold" panose="020B0903060703020204" pitchFamily="34" charset="0"/>
              </a:rPr>
              <a:t>3. The earlier one goes back in time, the more revered sorcerers and magicians were. 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52E25-E589-9130-96A9-468B9C596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815391"/>
            <a:ext cx="2095500" cy="28098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53610-D63E-F4DC-1B77-1A6F7597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11" y="1905000"/>
            <a:ext cx="2124458" cy="2743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C3A5A-5328-9641-0D08-08812DDCAC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595"/>
          <a:stretch/>
        </p:blipFill>
        <p:spPr>
          <a:xfrm>
            <a:off x="6837115" y="4823682"/>
            <a:ext cx="2095141" cy="173736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92F3B9-7738-5B12-A1EF-A1CA31C5E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6" y="4850315"/>
            <a:ext cx="2473911" cy="173736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75796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743200"/>
          </a:xfrm>
          <a:solidFill>
            <a:srgbClr val="FD7049"/>
          </a:solidFill>
          <a:ln w="57150">
            <a:solidFill>
              <a:srgbClr val="FF0000"/>
            </a:solidFill>
          </a:ln>
        </p:spPr>
        <p:txBody>
          <a:bodyPr/>
          <a:lstStyle/>
          <a:p>
            <a:pPr eaLnBrk="1" hangingPunct="1"/>
            <a:r>
              <a:rPr lang="en-US" sz="8000" dirty="0">
                <a:latin typeface="Britannic Bold" panose="020B0903060703020204" pitchFamily="34" charset="0"/>
              </a:rPr>
              <a:t>VI. MAGIC WORDS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2743200"/>
            <a:ext cx="9144000" cy="411480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ALCHEMY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ASTROLOGY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NECROMANCY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SOOTHSAYING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SORCERY</a:t>
            </a:r>
          </a:p>
          <a:p>
            <a:pPr marL="457200" indent="-4572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125" y="2895600"/>
            <a:ext cx="23526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62700" y="3581400"/>
            <a:ext cx="25527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0" y="38878"/>
            <a:ext cx="9144000" cy="4038600"/>
          </a:xfrm>
          <a:solidFill>
            <a:srgbClr val="FFC000"/>
          </a:solidFill>
          <a:ln>
            <a:solidFill>
              <a:srgbClr val="FFFF00"/>
            </a:solidFill>
          </a:ln>
        </p:spPr>
        <p:txBody>
          <a:bodyPr/>
          <a:lstStyle/>
          <a:p>
            <a:pPr eaLnBrk="1" hangingPunct="1"/>
            <a:r>
              <a:rPr lang="en-US" sz="7200" dirty="0">
                <a:latin typeface="Britannic Bold" panose="020B0903060703020204" pitchFamily="34" charset="0"/>
              </a:rPr>
              <a:t>1. ALCHEMY</a:t>
            </a:r>
            <a:r>
              <a:rPr lang="en-US" sz="72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br>
              <a:rPr lang="en-US" sz="7200" dirty="0">
                <a:solidFill>
                  <a:srgbClr val="FF0000"/>
                </a:solidFill>
                <a:latin typeface="Baskerville Old Face" panose="02020602080505020303" pitchFamily="18" charset="0"/>
              </a:rPr>
            </a:br>
            <a:r>
              <a:rPr lang="en-US" sz="7200" dirty="0">
                <a:latin typeface="Britannic Bold" panose="020B0903060703020204" pitchFamily="34" charset="0"/>
              </a:rPr>
              <a:t>Pb</a:t>
            </a:r>
            <a:r>
              <a:rPr lang="en-US" sz="7200" dirty="0">
                <a:solidFill>
                  <a:srgbClr val="FF0000"/>
                </a:solidFill>
                <a:latin typeface="Britannic Bold" panose="020B0903060703020204" pitchFamily="34" charset="0"/>
              </a:rPr>
              <a:t>     </a:t>
            </a:r>
            <a:r>
              <a:rPr lang="en-US" sz="7200" dirty="0">
                <a:latin typeface="Britannic Bold" panose="020B0903060703020204" pitchFamily="34" charset="0"/>
              </a:rPr>
              <a:t>Au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14800"/>
            <a:ext cx="9144000" cy="274320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Britannic Bold" panose="020B0903060703020204" pitchFamily="34" charset="0"/>
              </a:rPr>
              <a:t>A medieval chemical philosophy having as its  aim the transmutation of base metals into gold, the discovery of the panacea, and the preparation of the elixir of longevity.</a:t>
            </a: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041775" y="2362200"/>
            <a:ext cx="1060450" cy="788988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364" name="Picture 2" descr="http://ts3.mm.bing.net/th?id=HN.607995369017573990&amp;pid=15.1&amp;H=190&amp;W=1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964" y="813318"/>
            <a:ext cx="1932094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4" descr="http://ts3.mm.bing.net/th?id=HN.608016976994501910&amp;pid=15.1&amp;H=121&amp;W=1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9356" y="889518"/>
            <a:ext cx="1905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896737"/>
          </a:xfrm>
          <a:solidFill>
            <a:schemeClr val="tx2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solidFill>
                  <a:srgbClr val="FFFF00"/>
                </a:solidFill>
                <a:latin typeface="Britannic Bold" panose="020B0903060703020204" pitchFamily="34" charset="0"/>
              </a:rPr>
              <a:t>2. ASTROLOGY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96737"/>
            <a:ext cx="9144000" cy="39624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3600" b="1" dirty="0">
              <a:solidFill>
                <a:schemeClr val="tx2">
                  <a:lumMod val="75000"/>
                </a:schemeClr>
              </a:solidFill>
              <a:latin typeface="Britannic Bold" panose="020B090306070302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Britannic Bold" panose="020B0903060703020204" pitchFamily="34" charset="0"/>
              </a:rPr>
              <a:t>THE STUDY OF THE POSITIONS AND ASPECTS OF HEAVENLY BODIES IN THE BELIEF THAT THEY HAVE AN INFLUENCE ON THE COURSE OF HUMAN AFFAIRS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Britannic Bold" panose="020B0903060703020204" pitchFamily="34" charset="0"/>
              </a:rPr>
              <a:t>.</a:t>
            </a:r>
          </a:p>
        </p:txBody>
      </p:sp>
      <p:sp>
        <p:nvSpPr>
          <p:cNvPr id="4" name="5-Point Star 3"/>
          <p:cNvSpPr/>
          <p:nvPr/>
        </p:nvSpPr>
        <p:spPr>
          <a:xfrm>
            <a:off x="0" y="5311050"/>
            <a:ext cx="1676400" cy="144164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5-Point Star 4"/>
          <p:cNvSpPr/>
          <p:nvPr/>
        </p:nvSpPr>
        <p:spPr>
          <a:xfrm>
            <a:off x="7729182" y="399765"/>
            <a:ext cx="914400" cy="9144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6-Point Star 5"/>
          <p:cNvSpPr/>
          <p:nvPr/>
        </p:nvSpPr>
        <p:spPr>
          <a:xfrm>
            <a:off x="457200" y="228600"/>
            <a:ext cx="1219200" cy="1219200"/>
          </a:xfrm>
          <a:prstGeom prst="star6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7434943" y="5318448"/>
            <a:ext cx="1676400" cy="144164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752600"/>
          </a:xfrm>
          <a:solidFill>
            <a:schemeClr val="accent3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b="1" dirty="0">
                <a:latin typeface="Britannic Bold" panose="020B0903060703020204" pitchFamily="34" charset="0"/>
              </a:rPr>
              <a:t>3. NECROMANCY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752600"/>
            <a:ext cx="5638800" cy="5105400"/>
          </a:xfrm>
          <a:solidFill>
            <a:schemeClr val="tx1"/>
          </a:solidFill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4300" b="1" dirty="0">
              <a:solidFill>
                <a:schemeClr val="accent3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3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The practice of communicating with the spirits of the dead in order to predict the future.  Black magic, sorcery. 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From </a:t>
            </a: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Greek: necromanteia, nekras (corpse) + manteia (divination)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1752600"/>
            <a:ext cx="3581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07758"/>
            <a:ext cx="7848600" cy="1521041"/>
          </a:xfr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en-US" sz="3600" b="1" dirty="0">
                <a:latin typeface="Britannic Bold" panose="020B0903060703020204" pitchFamily="34" charset="0"/>
              </a:rPr>
              <a:t>II. HOW THE DEVIL CAME TO BE: Origin; Power; Relationship to God</a:t>
            </a:r>
          </a:p>
        </p:txBody>
      </p:sp>
      <p:pic>
        <p:nvPicPr>
          <p:cNvPr id="4" name="Picture 6" descr="Image result for the fallen ang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8" y="2081519"/>
            <a:ext cx="4038604" cy="448056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65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28600"/>
            <a:ext cx="9144000" cy="2667000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Britannic Bold" panose="020B0903060703020204" pitchFamily="34" charset="0"/>
              </a:rPr>
              <a:t>4. SOOTHSAYING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2438400"/>
            <a:ext cx="5181600" cy="4572000"/>
          </a:xfrm>
          <a:solidFill>
            <a:schemeClr val="bg1">
              <a:lumMod val="65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44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b="1" dirty="0">
                <a:solidFill>
                  <a:schemeClr val="tx1"/>
                </a:solidFill>
                <a:latin typeface="Britannic Bold" panose="020B0903060703020204" pitchFamily="34" charset="0"/>
              </a:rPr>
              <a:t>THE ART OR PRACTICE OF FORETELLING EVENTS.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 rotWithShape="1">
          <a:blip r:embed="rId2"/>
          <a:srcRect l="3847" t="1639" r="1923" b="1639"/>
          <a:stretch/>
        </p:blipFill>
        <p:spPr bwMode="auto">
          <a:xfrm>
            <a:off x="0" y="2438399"/>
            <a:ext cx="408432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>
          <a:xfrm>
            <a:off x="0" y="-13317"/>
            <a:ext cx="9144000" cy="6858000"/>
          </a:xfr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9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pPr eaLnBrk="1" hangingPunct="1"/>
            <a:r>
              <a:rPr lang="en-US" sz="8000" dirty="0">
                <a:latin typeface="Bauhaus 93"/>
              </a:rPr>
              <a:t>SORCERY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0281" y="2667000"/>
            <a:ext cx="3962400" cy="4114800"/>
          </a:xfr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9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8100">
            <a:solidFill>
              <a:srgbClr val="FF0000"/>
            </a:solidFill>
          </a:ln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The use of supernatural power over others through the assistance of evil spirits.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900" dirty="0">
                <a:solidFill>
                  <a:schemeClr val="tx1"/>
                </a:solidFill>
                <a:latin typeface="Britannic Bold" panose="020B0903060703020204" pitchFamily="34" charset="0"/>
              </a:rPr>
              <a:t>Upper left:Mephistopheles flying over Wittenburg by Eugene Delacroix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900" dirty="0">
              <a:solidFill>
                <a:schemeClr val="tx1"/>
              </a:solidFill>
              <a:latin typeface="Britannic Bold" panose="020B090306070302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900" dirty="0">
                <a:solidFill>
                  <a:schemeClr val="tx1"/>
                </a:solidFill>
                <a:latin typeface="Britannic Bold" panose="020B0903060703020204" pitchFamily="34" charset="0"/>
              </a:rPr>
              <a:t>Lower right: Faust’s Study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67000"/>
            <a:ext cx="2476632" cy="4114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2681" y="2666999"/>
            <a:ext cx="2560433" cy="41776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9462" name="TextBox 4"/>
          <p:cNvSpPr txBox="1">
            <a:spLocks noChangeArrowheads="1"/>
          </p:cNvSpPr>
          <p:nvPr/>
        </p:nvSpPr>
        <p:spPr bwMode="auto">
          <a:xfrm>
            <a:off x="1676400" y="381000"/>
            <a:ext cx="6248400" cy="1323439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</a:rPr>
              <a:t>5. SORCERY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282"/>
            <a:ext cx="8153400" cy="685800"/>
          </a:xfrm>
          <a:solidFill>
            <a:srgbClr val="FD7049"/>
          </a:solidFill>
          <a:ln w="57150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3200" b="1" dirty="0">
                <a:latin typeface="Britannic Bold" panose="020B0903060703020204" pitchFamily="34" charset="0"/>
              </a:rPr>
              <a:t>1./2. ORIGIN OF THE DEVIL IN CHRISTIANITY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27886"/>
            <a:ext cx="4739640" cy="5638800"/>
          </a:xfrm>
          <a:solidFill>
            <a:srgbClr val="FD7049"/>
          </a:solidFill>
          <a:ln w="57150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    </a:t>
            </a:r>
            <a:r>
              <a:rPr lang="en-US" sz="2000" b="1" dirty="0">
                <a:latin typeface="Britannic Bold" panose="020B0903060703020204" pitchFamily="34" charset="0"/>
              </a:rPr>
              <a:t>When God created heaven, Lucifer was the highest angel but he   betrayed  his creator. Proud &amp; envious, he wanted to be God and he hated humankind.</a:t>
            </a:r>
          </a:p>
          <a:p>
            <a:pPr marL="0" indent="0">
              <a:buNone/>
            </a:pPr>
            <a:r>
              <a:rPr lang="en-US" sz="2000" b="1" dirty="0">
                <a:latin typeface="Britannic Bold" panose="020B0903060703020204" pitchFamily="34" charset="0"/>
              </a:rPr>
              <a:t>    Lucifer led a rebellion against God, for which God threw Lucifer out of heaven and condemned him to wander the earth eternally. Out of revenge, Lucifer corrupted Adam and Eve; God  made Lucifer the lord of “this world.”  </a:t>
            </a:r>
          </a:p>
          <a:p>
            <a:pPr marL="0" indent="0">
              <a:buNone/>
            </a:pPr>
            <a:r>
              <a:rPr lang="en-US" sz="2000" b="1" dirty="0">
                <a:latin typeface="Britannic Bold" panose="020B0903060703020204" pitchFamily="34" charset="0"/>
              </a:rPr>
              <a:t>    Lucifer is the first cause of Evil -  sin, despair and war.  He assigns a demon for each  vice; he and his demons can appear anywhere,  in whatever form they choose. They are shapeshifters.</a:t>
            </a:r>
          </a:p>
          <a:p>
            <a:pPr marL="0" indent="0">
              <a:buNone/>
            </a:pPr>
            <a:r>
              <a:rPr lang="en-US" sz="2000" b="1" dirty="0">
                <a:latin typeface="Britannic Bold" panose="020B0903060703020204" pitchFamily="34" charset="0"/>
              </a:rPr>
              <a:t> </a:t>
            </a:r>
            <a:r>
              <a:rPr lang="en-US" sz="2000" b="1" dirty="0">
                <a:latin typeface="Britannic Bold" panose="020B0903060703020204" pitchFamily="34" charset="0"/>
                <a:cs typeface="Aharoni" pitchFamily="2" charset="-79"/>
              </a:rPr>
              <a:t>All  sinners  serve the devil. </a:t>
            </a:r>
          </a:p>
        </p:txBody>
      </p:sp>
      <p:pic>
        <p:nvPicPr>
          <p:cNvPr id="1028" name="Picture 4" descr="War in Heaven Secures our Salvation – Blessed Savior Lutheran Church">
            <a:extLst>
              <a:ext uri="{FF2B5EF4-FFF2-40B4-BE49-F238E27FC236}">
                <a16:creationId xmlns:a16="http://schemas.microsoft.com/office/drawing/2014/main" id="{23E2E676-685E-F6EE-1A59-1D070CD7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27886"/>
            <a:ext cx="2468880" cy="24688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radise Lost': How The Apple Became The Forbidden Fruit : The Salt : NPR">
            <a:extLst>
              <a:ext uri="{FF2B5EF4-FFF2-40B4-BE49-F238E27FC236}">
                <a16:creationId xmlns:a16="http://schemas.microsoft.com/office/drawing/2014/main" id="{C2B542C4-A691-10EC-EDAB-55A670CA8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319" y="4338778"/>
            <a:ext cx="3413195" cy="19202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982CC-AB6A-BF77-6A77-CC2924556FD6}"/>
              </a:ext>
            </a:extLst>
          </p:cNvPr>
          <p:cNvSpPr txBox="1"/>
          <p:nvPr/>
        </p:nvSpPr>
        <p:spPr>
          <a:xfrm>
            <a:off x="5723628" y="3729988"/>
            <a:ext cx="3113353" cy="369332"/>
          </a:xfrm>
          <a:prstGeom prst="rect">
            <a:avLst/>
          </a:prstGeo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THE EJECTION FROM HEAVEN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E04DF-6BAF-969D-C3B1-D11FB74F18AE}"/>
              </a:ext>
            </a:extLst>
          </p:cNvPr>
          <p:cNvSpPr txBox="1"/>
          <p:nvPr/>
        </p:nvSpPr>
        <p:spPr>
          <a:xfrm>
            <a:off x="5791200" y="6400800"/>
            <a:ext cx="3089307" cy="369332"/>
          </a:xfrm>
          <a:prstGeom prst="rect">
            <a:avLst/>
          </a:prstGeo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TEMPTATION OF ADAM &amp; EVE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350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736"/>
            <a:ext cx="8610600" cy="1371600"/>
          </a:xfrm>
          <a:solidFill>
            <a:srgbClr val="FD7049"/>
          </a:solidFill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Britannic Bold" panose="020B0903060703020204" pitchFamily="34" charset="0"/>
                <a:cs typeface="Aharoni" pitchFamily="2" charset="-79"/>
              </a:rPr>
              <a:t>3. THE RELATIONSHIP OF THE DEVIL (EVIL) TO GOD (GOOD) IN REFORM CHRISTIANITY (LUTHERANISM)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676400"/>
            <a:ext cx="2324100" cy="5089864"/>
          </a:xfrm>
          <a:solidFill>
            <a:srgbClr val="FD7049"/>
          </a:solidFill>
          <a:ln w="57150">
            <a:solidFill>
              <a:srgbClr val="FF0000"/>
            </a:solidFill>
          </a:ln>
        </p:spPr>
        <p:txBody>
          <a:bodyPr>
            <a:normAutofit fontScale="25000" lnSpcReduction="20000"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6400" b="1" dirty="0">
                <a:latin typeface="Britannic Bold" panose="020B0903060703020204" pitchFamily="34" charset="0"/>
              </a:rPr>
              <a:t>T</a:t>
            </a:r>
            <a:r>
              <a:rPr lang="en-US" sz="6400" b="1" dirty="0">
                <a:latin typeface="Britannic Bold" panose="020B0903060703020204" pitchFamily="34" charset="0"/>
                <a:cs typeface="Aharoni" pitchFamily="2" charset="-79"/>
              </a:rPr>
              <a:t>he only valid bases for thought are faith and the bible. </a:t>
            </a:r>
          </a:p>
          <a:p>
            <a:r>
              <a:rPr lang="en-US" sz="6400" b="1" dirty="0">
                <a:latin typeface="Britannic Bold" panose="020B0903060703020204" pitchFamily="34" charset="0"/>
                <a:cs typeface="Aharoni" pitchFamily="2" charset="-79"/>
              </a:rPr>
              <a:t>God is absolutely omnipotent.</a:t>
            </a:r>
          </a:p>
          <a:p>
            <a:r>
              <a:rPr lang="en-US" sz="6400" b="1" dirty="0">
                <a:latin typeface="Britannic Bold" panose="020B0903060703020204" pitchFamily="34" charset="0"/>
                <a:cs typeface="Aharoni" pitchFamily="2" charset="-79"/>
              </a:rPr>
              <a:t>Everything is absolutely predestined. </a:t>
            </a:r>
          </a:p>
          <a:p>
            <a:r>
              <a:rPr lang="en-US" sz="6400" b="1" dirty="0">
                <a:latin typeface="Britannic Bold" panose="020B0903060703020204" pitchFamily="34" charset="0"/>
                <a:cs typeface="Aharoni" pitchFamily="2" charset="-79"/>
              </a:rPr>
              <a:t>“God incites the devil to evil, but he does not do evil himself.” </a:t>
            </a:r>
          </a:p>
          <a:p>
            <a:pPr marL="0" indent="0" algn="ctr">
              <a:buNone/>
            </a:pPr>
            <a:r>
              <a:rPr lang="en-US" sz="6400" b="1" dirty="0">
                <a:latin typeface="Britannic Bold" panose="020B0903060703020204" pitchFamily="34" charset="0"/>
              </a:rPr>
              <a:t> Therefore…</a:t>
            </a:r>
          </a:p>
          <a:p>
            <a:pPr marL="0" indent="0" algn="ctr">
              <a:buNone/>
            </a:pPr>
            <a:endParaRPr lang="en-US" sz="5600" b="1" dirty="0">
              <a:latin typeface="Britannic Bold" panose="020B0903060703020204" pitchFamily="34" charset="0"/>
            </a:endParaRPr>
          </a:p>
          <a:p>
            <a:r>
              <a:rPr lang="en-US" sz="5600" b="1" dirty="0">
                <a:latin typeface="Britannic Bold" panose="020B0903060703020204" pitchFamily="34" charset="0"/>
              </a:rPr>
              <a:t>The devil is god’s tool.  The devil would not exist if god had not created him; the devil would not be evil if god had not willed him to be evil; the devil could not work evil if god did not allow him to do so.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Martin Luther quote: The best way to get rid of the Devil, if...">
            <a:extLst>
              <a:ext uri="{FF2B5EF4-FFF2-40B4-BE49-F238E27FC236}">
                <a16:creationId xmlns:a16="http://schemas.microsoft.com/office/drawing/2014/main" id="{4BA893EA-071E-C6B2-455D-3BB4C2DC6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849" y="2133600"/>
            <a:ext cx="6250641" cy="356616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56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88886"/>
            <a:ext cx="7772400" cy="1470025"/>
          </a:xfr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Britannic Bold" panose="020B0903060703020204" pitchFamily="34" charset="0"/>
              </a:rPr>
              <a:t>III. THE EVOLUTION OF THE DEVIL,</a:t>
            </a:r>
            <a:br>
              <a:rPr lang="en-US" sz="4000" b="1" dirty="0">
                <a:latin typeface="Britannic Bold" panose="020B0903060703020204" pitchFamily="34" charset="0"/>
              </a:rPr>
            </a:br>
            <a:r>
              <a:rPr lang="en-US" sz="4000" b="1" dirty="0">
                <a:latin typeface="Britannic Bold" panose="020B0903060703020204" pitchFamily="34" charset="0"/>
              </a:rPr>
              <a:t>a.k.a </a:t>
            </a:r>
            <a:r>
              <a:rPr lang="en-US" sz="4000" b="1" i="1" dirty="0">
                <a:latin typeface="Britannic Bold" panose="020B0903060703020204" pitchFamily="34" charset="0"/>
              </a:rPr>
              <a:t>MEPHISTOPHELES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73714"/>
            <a:ext cx="7772400" cy="1295400"/>
          </a:xfrm>
          <a:solidFill>
            <a:srgbClr val="FD7049"/>
          </a:solidFill>
          <a:ln w="19050"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Britannic Bold" panose="020B0903060703020204" pitchFamily="34" charset="0"/>
              </a:rPr>
              <a:t>From person to personality</a:t>
            </a:r>
          </a:p>
          <a:p>
            <a:r>
              <a:rPr lang="en-US" sz="3600" b="1" dirty="0">
                <a:solidFill>
                  <a:schemeClr val="tx1"/>
                </a:solidFill>
                <a:latin typeface="Britannic Bold" panose="020B0903060703020204" pitchFamily="34" charset="0"/>
              </a:rPr>
              <a:t>From reality to  symbol</a:t>
            </a:r>
          </a:p>
        </p:txBody>
      </p:sp>
      <p:pic>
        <p:nvPicPr>
          <p:cNvPr id="2050" name="Picture 2" descr="Red symbol with devil in fire circle Royalty Free Vector">
            <a:extLst>
              <a:ext uri="{FF2B5EF4-FFF2-40B4-BE49-F238E27FC236}">
                <a16:creationId xmlns:a16="http://schemas.microsoft.com/office/drawing/2014/main" id="{05852844-8FF4-44B4-818C-5F139CAA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96877"/>
            <a:ext cx="2850779" cy="3200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mephistopheles">
            <a:extLst>
              <a:ext uri="{FF2B5EF4-FFF2-40B4-BE49-F238E27FC236}">
                <a16:creationId xmlns:a16="http://schemas.microsoft.com/office/drawing/2014/main" id="{7B4F9C19-A370-41F5-A957-0A0EAFDB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2514602" cy="3200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CE1A6C5-F576-4A4B-A30F-88314820A168}"/>
              </a:ext>
            </a:extLst>
          </p:cNvPr>
          <p:cNvSpPr/>
          <p:nvPr/>
        </p:nvSpPr>
        <p:spPr>
          <a:xfrm>
            <a:off x="4245427" y="3435220"/>
            <a:ext cx="990600" cy="426719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371600"/>
          </a:xfrm>
          <a:solidFill>
            <a:srgbClr val="FD7049"/>
          </a:solidFill>
          <a:ln w="19050"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en-US" sz="3200" b="1" dirty="0">
                <a:latin typeface="Britannic Bold" panose="020B0903060703020204" pitchFamily="34" charset="0"/>
              </a:rPr>
              <a:t>1.ORIGIN OF THE NAME MEPHISTOPHILES, FIRST APPEARING IN THE GERMAN </a:t>
            </a:r>
            <a:r>
              <a:rPr lang="en-US" sz="3200" b="1" i="1" dirty="0">
                <a:latin typeface="Britannic Bold" panose="020B0903060703020204" pitchFamily="34" charset="0"/>
              </a:rPr>
              <a:t>FAUSTBOOK</a:t>
            </a:r>
            <a:r>
              <a:rPr lang="en-US" sz="3200" b="1" dirty="0">
                <a:latin typeface="Britannic Bold" panose="020B0903060703020204" pitchFamily="34" charset="0"/>
              </a:rPr>
              <a:t>, 1587</a:t>
            </a:r>
            <a:endParaRPr lang="en-US" sz="3200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9E4CFB-844D-AF5B-4885-0F0F14527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133601"/>
            <a:ext cx="8763000" cy="4572000"/>
          </a:xfr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Britannic Bold" panose="020B0903060703020204" pitchFamily="34" charset="0"/>
                <a:cs typeface="Aharoni" pitchFamily="2" charset="-79"/>
              </a:rPr>
              <a:t>Not</a:t>
            </a:r>
            <a:r>
              <a:rPr lang="en-US" sz="2000" b="1" dirty="0">
                <a:latin typeface="Britannic Bold" panose="020B0903060703020204" pitchFamily="34" charset="0"/>
              </a:rPr>
              <a:t> </a:t>
            </a:r>
            <a:r>
              <a:rPr lang="en-US" sz="2000" b="1" dirty="0">
                <a:latin typeface="Britannic Bold" panose="020B0903060703020204" pitchFamily="34" charset="0"/>
                <a:cs typeface="Aharoni" pitchFamily="2" charset="-79"/>
              </a:rPr>
              <a:t>a traditional Judeo-Christian</a:t>
            </a:r>
          </a:p>
          <a:p>
            <a:pPr marL="0" indent="0">
              <a:buNone/>
            </a:pPr>
            <a:r>
              <a:rPr lang="en-US" sz="2000" b="1" dirty="0">
                <a:latin typeface="Britannic Bold" panose="020B0903060703020204" pitchFamily="34" charset="0"/>
                <a:cs typeface="Aharoni" pitchFamily="2" charset="-79"/>
              </a:rPr>
              <a:t> or folkloric name.</a:t>
            </a:r>
          </a:p>
          <a:p>
            <a:pPr marL="0" indent="0">
              <a:buNone/>
            </a:pPr>
            <a:r>
              <a:rPr lang="en-US" sz="2000" b="1" dirty="0">
                <a:latin typeface="Britannic Bold" panose="020B0903060703020204" pitchFamily="34" charset="0"/>
              </a:rPr>
              <a:t> </a:t>
            </a:r>
            <a:r>
              <a:rPr lang="en-US" sz="2000" b="1" dirty="0">
                <a:latin typeface="Britannic Bold" panose="020B0903060703020204" pitchFamily="34" charset="0"/>
                <a:cs typeface="Aharoni" pitchFamily="2" charset="-79"/>
              </a:rPr>
              <a:t>The</a:t>
            </a:r>
            <a:r>
              <a:rPr lang="en-US" sz="2000" b="1" dirty="0">
                <a:latin typeface="Britannic Bold" panose="020B0903060703020204" pitchFamily="34" charset="0"/>
              </a:rPr>
              <a:t> de</a:t>
            </a:r>
            <a:r>
              <a:rPr lang="en-US" sz="2000" b="1" dirty="0">
                <a:latin typeface="Britannic Bold" panose="020B0903060703020204" pitchFamily="34" charset="0"/>
                <a:cs typeface="Aharoni" pitchFamily="2" charset="-79"/>
              </a:rPr>
              <a:t>rivation remains </a:t>
            </a:r>
          </a:p>
          <a:p>
            <a:pPr marL="0" indent="0">
              <a:buNone/>
            </a:pPr>
            <a:r>
              <a:rPr lang="en-US" sz="2000" b="1" dirty="0">
                <a:latin typeface="Britannic Bold" panose="020B0903060703020204" pitchFamily="34" charset="0"/>
                <a:cs typeface="Aharoni" pitchFamily="2" charset="-79"/>
              </a:rPr>
              <a:t>uncertain, but the chief </a:t>
            </a:r>
          </a:p>
          <a:p>
            <a:pPr marL="0" indent="0">
              <a:buNone/>
            </a:pPr>
            <a:r>
              <a:rPr lang="en-US" sz="2000" b="1" dirty="0">
                <a:latin typeface="Britannic Bold" panose="020B0903060703020204" pitchFamily="34" charset="0"/>
                <a:cs typeface="Aharoni" pitchFamily="2" charset="-79"/>
              </a:rPr>
              <a:t>elements are, FROM GREEK: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Britannic Bold" panose="020B0903060703020204" pitchFamily="34" charset="0"/>
                <a:cs typeface="Aharoni" pitchFamily="2" charset="-79"/>
              </a:rPr>
              <a:t>me= not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/>
                </a:solidFill>
                <a:latin typeface="Britannic Bold" panose="020B0903060703020204" pitchFamily="34" charset="0"/>
                <a:cs typeface="Aharoni" pitchFamily="2" charset="-79"/>
              </a:rPr>
              <a:t>phos</a:t>
            </a:r>
            <a:r>
              <a:rPr lang="en-US" sz="2000" b="1" dirty="0">
                <a:solidFill>
                  <a:schemeClr val="bg1"/>
                </a:solidFill>
                <a:latin typeface="Britannic Bold" panose="020B0903060703020204" pitchFamily="34" charset="0"/>
                <a:cs typeface="Aharoni" pitchFamily="2" charset="-79"/>
              </a:rPr>
              <a:t> = light;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/>
                </a:solidFill>
                <a:latin typeface="Britannic Bold" panose="020B0903060703020204" pitchFamily="34" charset="0"/>
                <a:cs typeface="Aharoni" pitchFamily="2" charset="-79"/>
              </a:rPr>
              <a:t>filos</a:t>
            </a:r>
            <a:r>
              <a:rPr lang="en-US" sz="2000" b="1" dirty="0">
                <a:solidFill>
                  <a:schemeClr val="bg1"/>
                </a:solidFill>
                <a:latin typeface="Britannic Bold" panose="020B0903060703020204" pitchFamily="34" charset="0"/>
                <a:cs typeface="Aharoni" pitchFamily="2" charset="-79"/>
              </a:rPr>
              <a:t>=lover. </a:t>
            </a:r>
          </a:p>
          <a:p>
            <a:pPr marL="0" indent="0">
              <a:buNone/>
            </a:pPr>
            <a:r>
              <a:rPr lang="en-US" sz="2000" b="1" dirty="0">
                <a:latin typeface="Britannic Bold" panose="020B0903060703020204" pitchFamily="34" charset="0"/>
                <a:cs typeface="Aharoni" pitchFamily="2" charset="-79"/>
              </a:rPr>
              <a:t>“NOT A LOVER OF LIGHT.”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F89A0-45D0-07C1-80FD-65A8DE5A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99" y="2971800"/>
            <a:ext cx="3474720" cy="259445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2842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500000" cy="5052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205800"/>
            <a:ext cx="8686800" cy="1200329"/>
          </a:xfrm>
          <a:prstGeom prst="rect">
            <a:avLst/>
          </a:prstGeo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latin typeface="Britannic Bold" panose="020B0903060703020204" pitchFamily="34" charset="0"/>
              </a:rPr>
              <a:t>2. IN THE </a:t>
            </a:r>
            <a:r>
              <a:rPr lang="en-US" sz="3600" b="1" i="1" dirty="0">
                <a:latin typeface="Britannic Bold" panose="020B0903060703020204" pitchFamily="34" charset="0"/>
              </a:rPr>
              <a:t>FAUSTBOOK,  </a:t>
            </a:r>
            <a:r>
              <a:rPr lang="en-US" sz="3600" b="1" dirty="0">
                <a:latin typeface="Britannic Bold" panose="020B0903060703020204" pitchFamily="34" charset="0"/>
              </a:rPr>
              <a:t>THE DEVIL IS A METAPHYSICAL BEING WHO EXISTS.</a:t>
            </a:r>
          </a:p>
        </p:txBody>
      </p:sp>
    </p:spTree>
    <p:extLst>
      <p:ext uri="{BB962C8B-B14F-4D97-AF65-F5344CB8AC3E}">
        <p14:creationId xmlns:p14="http://schemas.microsoft.com/office/powerpoint/2010/main" val="401058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5715000"/>
            <a:ext cx="5029200" cy="923330"/>
          </a:xfrm>
          <a:prstGeom prst="rect">
            <a:avLst/>
          </a:prstGeom>
          <a:solidFill>
            <a:srgbClr val="FD7049"/>
          </a:solidFill>
          <a:ln w="28575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b="1" dirty="0">
                <a:latin typeface="Britannic Bold" panose="020B0903060703020204" pitchFamily="34" charset="0"/>
              </a:rPr>
              <a:t>Doctor Faustus conjuring the Devil</a:t>
            </a:r>
          </a:p>
          <a:p>
            <a:pPr algn="ctr"/>
            <a:r>
              <a:rPr lang="en-US" b="1" dirty="0">
                <a:latin typeface="Britannic Bold" panose="020B0903060703020204" pitchFamily="34" charset="0"/>
              </a:rPr>
              <a:t>Woodcut from the 1620 edition of Marlowe’s </a:t>
            </a:r>
            <a:r>
              <a:rPr lang="en-US" b="1" i="1" dirty="0">
                <a:latin typeface="Britannic Bold" panose="020B0903060703020204" pitchFamily="34" charset="0"/>
              </a:rPr>
              <a:t>Doctor Faustus</a:t>
            </a:r>
          </a:p>
        </p:txBody>
      </p:sp>
      <p:pic>
        <p:nvPicPr>
          <p:cNvPr id="1026" name="Picture 2" descr="http://a2.ec-images.myspacecdn.com/images01/123/f2696b0a632c7f0e0297f93b9db0eea9/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16" y="110295"/>
            <a:ext cx="5076967" cy="5486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83567" y="122132"/>
            <a:ext cx="3581400" cy="6740307"/>
          </a:xfrm>
          <a:prstGeom prst="rect">
            <a:avLst/>
          </a:prstGeom>
          <a:solidFill>
            <a:srgbClr val="FD7049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3. In Marlowe’s “Dr. Faustus”  the devil is so ugly that Faustus commands  him to change his shape and return as a friar. </a:t>
            </a:r>
          </a:p>
          <a:p>
            <a:endParaRPr lang="en-US" sz="2400" b="1" dirty="0">
              <a:latin typeface="Britannic Bold" panose="020B0903060703020204" pitchFamily="34" charset="0"/>
            </a:endParaRPr>
          </a:p>
          <a:p>
            <a:r>
              <a:rPr lang="en-US" sz="2400" b="1" dirty="0">
                <a:latin typeface="Britannic Bold" panose="020B0903060703020204" pitchFamily="34" charset="0"/>
              </a:rPr>
              <a:t>For the rest of the play, the devil appears in human form and has human characteristics .</a:t>
            </a:r>
          </a:p>
          <a:p>
            <a:endParaRPr lang="en-US" sz="2400" b="1" dirty="0">
              <a:latin typeface="Britannic Bold" panose="020B0903060703020204" pitchFamily="34" charset="0"/>
            </a:endParaRPr>
          </a:p>
          <a:p>
            <a:r>
              <a:rPr lang="en-US" sz="2400" b="1" dirty="0">
                <a:latin typeface="Britannic Bold" panose="020B0903060703020204" pitchFamily="34" charset="0"/>
              </a:rPr>
              <a:t>Faustus’ devil is called Mephistopheles.  He is a soldier in Lucifer’s army and can do nothing without Lucifer’s permission.</a:t>
            </a:r>
          </a:p>
        </p:txBody>
      </p:sp>
    </p:spTree>
    <p:extLst>
      <p:ext uri="{BB962C8B-B14F-4D97-AF65-F5344CB8AC3E}">
        <p14:creationId xmlns:p14="http://schemas.microsoft.com/office/powerpoint/2010/main" val="3567250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3938</TotalTime>
  <Words>1587</Words>
  <Application>Microsoft Office PowerPoint</Application>
  <PresentationFormat>On-screen Show (4:3)</PresentationFormat>
  <Paragraphs>163</Paragraphs>
  <Slides>31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Aharoni</vt:lpstr>
      <vt:lpstr>Algerian</vt:lpstr>
      <vt:lpstr>Arial</vt:lpstr>
      <vt:lpstr>Arial Black</vt:lpstr>
      <vt:lpstr>Baskerville Old Face</vt:lpstr>
      <vt:lpstr>Bauhaus 93</vt:lpstr>
      <vt:lpstr>Britannic Bold</vt:lpstr>
      <vt:lpstr>Calibri</vt:lpstr>
      <vt:lpstr>Office Theme</vt:lpstr>
      <vt:lpstr>3_Office Theme</vt:lpstr>
      <vt:lpstr>1_Office Theme</vt:lpstr>
      <vt:lpstr>PowerPoint Presentation</vt:lpstr>
      <vt:lpstr>PowerPoint Presentation</vt:lpstr>
      <vt:lpstr>II. HOW THE DEVIL CAME TO BE: Origin; Power; Relationship to God</vt:lpstr>
      <vt:lpstr>1./2. ORIGIN OF THE DEVIL IN CHRISTIANITY </vt:lpstr>
      <vt:lpstr>3. THE RELATIONSHIP OF THE DEVIL (EVIL) TO GOD (GOOD) IN REFORM CHRISTIANITY (LUTHERANISM)</vt:lpstr>
      <vt:lpstr>III. THE EVOLUTION OF THE DEVIL, a.k.a MEPHISTOPHELES</vt:lpstr>
      <vt:lpstr>1.ORIGIN OF THE NAME MEPHISTOPHILES, FIRST APPEARING IN THE GERMAN FAUSTBOOK, 1587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MASTER AND MARGARITA</vt:lpstr>
      <vt:lpstr>PowerPoint Presentation</vt:lpstr>
      <vt:lpstr>PowerPoint Presentation</vt:lpstr>
      <vt:lpstr>V. WHO WAS MOST LIKELY TO MAKE A PACT WITH THE DEVIL?</vt:lpstr>
      <vt:lpstr>1. WITCHES</vt:lpstr>
      <vt:lpstr> A.WITCHES WERE</vt:lpstr>
      <vt:lpstr>B. THE WITCH CRAZE </vt:lpstr>
      <vt:lpstr>2. HOW LEARNED MEN CAME TO BE ASSOCIATED WITH THE DEVIL</vt:lpstr>
      <vt:lpstr>VI. MAGIC WORDS</vt:lpstr>
      <vt:lpstr>1. ALCHEMY  Pb     Au</vt:lpstr>
      <vt:lpstr>2. ASTROLOGY</vt:lpstr>
      <vt:lpstr>3. NECROMANCY</vt:lpstr>
      <vt:lpstr>4. SOOTHSAYING</vt:lpstr>
      <vt:lpstr>SORCERY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Kalen</dc:creator>
  <cp:lastModifiedBy>Diana L Burgin</cp:lastModifiedBy>
  <cp:revision>199</cp:revision>
  <dcterms:created xsi:type="dcterms:W3CDTF">2012-11-23T16:55:29Z</dcterms:created>
  <dcterms:modified xsi:type="dcterms:W3CDTF">2024-01-29T18:05:16Z</dcterms:modified>
</cp:coreProperties>
</file>